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99" r:id="rId2"/>
  </p:sldMasterIdLst>
  <p:notesMasterIdLst>
    <p:notesMasterId r:id="rId36"/>
  </p:notesMasterIdLst>
  <p:handoutMasterIdLst>
    <p:handoutMasterId r:id="rId37"/>
  </p:handoutMasterIdLst>
  <p:sldIdLst>
    <p:sldId id="546" r:id="rId3"/>
    <p:sldId id="608" r:id="rId4"/>
    <p:sldId id="620" r:id="rId5"/>
    <p:sldId id="569" r:id="rId6"/>
    <p:sldId id="570" r:id="rId7"/>
    <p:sldId id="557" r:id="rId8"/>
    <p:sldId id="621" r:id="rId9"/>
    <p:sldId id="556" r:id="rId10"/>
    <p:sldId id="565" r:id="rId11"/>
    <p:sldId id="551" r:id="rId12"/>
    <p:sldId id="559" r:id="rId13"/>
    <p:sldId id="574" r:id="rId14"/>
    <p:sldId id="623" r:id="rId15"/>
    <p:sldId id="527" r:id="rId16"/>
    <p:sldId id="618" r:id="rId17"/>
    <p:sldId id="560" r:id="rId18"/>
    <p:sldId id="529" r:id="rId19"/>
    <p:sldId id="541" r:id="rId20"/>
    <p:sldId id="619" r:id="rId21"/>
    <p:sldId id="530" r:id="rId22"/>
    <p:sldId id="587" r:id="rId23"/>
    <p:sldId id="614" r:id="rId24"/>
    <p:sldId id="597" r:id="rId25"/>
    <p:sldId id="615" r:id="rId26"/>
    <p:sldId id="595" r:id="rId27"/>
    <p:sldId id="607" r:id="rId28"/>
    <p:sldId id="612" r:id="rId29"/>
    <p:sldId id="611" r:id="rId30"/>
    <p:sldId id="593" r:id="rId31"/>
    <p:sldId id="592" r:id="rId32"/>
    <p:sldId id="535" r:id="rId33"/>
    <p:sldId id="589" r:id="rId34"/>
    <p:sldId id="521" r:id="rId35"/>
  </p:sldIdLst>
  <p:sldSz cx="9144000" cy="6858000" type="screen4x3"/>
  <p:notesSz cx="9926638" cy="6797675"/>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FF88"/>
    <a:srgbClr val="108672"/>
    <a:srgbClr val="A4B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7" autoAdjust="0"/>
  </p:normalViewPr>
  <p:slideViewPr>
    <p:cSldViewPr snapToGrid="0" snapToObjects="1">
      <p:cViewPr varScale="1">
        <p:scale>
          <a:sx n="67" d="100"/>
          <a:sy n="67" d="100"/>
        </p:scale>
        <p:origin x="1476" y="72"/>
      </p:cViewPr>
      <p:guideLst>
        <p:guide orient="horz" pos="2358"/>
        <p:guide pos="2880"/>
      </p:guideLst>
    </p:cSldViewPr>
  </p:slideViewPr>
  <p:notesTextViewPr>
    <p:cViewPr>
      <p:scale>
        <a:sx n="100" d="100"/>
        <a:sy n="100" d="100"/>
      </p:scale>
      <p:origin x="0" y="0"/>
    </p:cViewPr>
  </p:notesTextViewPr>
  <p:sorterViewPr>
    <p:cViewPr>
      <p:scale>
        <a:sx n="160" d="100"/>
        <a:sy n="160" d="100"/>
      </p:scale>
      <p:origin x="0" y="3792"/>
    </p:cViewPr>
  </p:sorterViewPr>
  <p:notesViewPr>
    <p:cSldViewPr snapToGrid="0" snapToObjects="1">
      <p:cViewPr varScale="1">
        <p:scale>
          <a:sx n="76" d="100"/>
          <a:sy n="76" d="100"/>
        </p:scale>
        <p:origin x="-2202"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a:t>STATS</a:t>
            </a:r>
            <a:r>
              <a:rPr lang="en-ZA" baseline="0"/>
              <a:t> SA - </a:t>
            </a:r>
            <a:r>
              <a:rPr lang="en-ZA"/>
              <a:t>Access</a:t>
            </a:r>
            <a:r>
              <a:rPr lang="en-ZA" baseline="0"/>
              <a:t> to piped,</a:t>
            </a:r>
            <a:r>
              <a:rPr lang="en-ZA"/>
              <a:t> RDP &amp; reliable RDP water</a:t>
            </a:r>
            <a:r>
              <a:rPr lang="en-ZA" baseline="0"/>
              <a:t> supply</a:t>
            </a:r>
            <a:endParaRPr lang="en-ZA"/>
          </a:p>
        </c:rich>
      </c:tx>
      <c:overlay val="0"/>
    </c:title>
    <c:autoTitleDeleted val="0"/>
    <c:plotArea>
      <c:layout>
        <c:manualLayout>
          <c:layoutTarget val="inner"/>
          <c:xMode val="edge"/>
          <c:yMode val="edge"/>
          <c:x val="7.6749972077860398E-2"/>
          <c:y val="9.9278132597247562E-2"/>
          <c:w val="0.71243458897775347"/>
          <c:h val="0.84161479374872039"/>
        </c:manualLayout>
      </c:layout>
      <c:lineChart>
        <c:grouping val="standard"/>
        <c:varyColors val="0"/>
        <c:ser>
          <c:idx val="0"/>
          <c:order val="0"/>
          <c:tx>
            <c:strRef>
              <c:f>'GHS 2016'!$B$98</c:f>
              <c:strCache>
                <c:ptCount val="1"/>
                <c:pt idx="0">
                  <c:v>GHS: Piped access (hh)</c:v>
                </c:pt>
              </c:strCache>
            </c:strRef>
          </c:tx>
          <c:dLbls>
            <c:dLbl>
              <c:idx val="6"/>
              <c:layout>
                <c:manualLayout>
                  <c:x val="-0.11210191082802551"/>
                  <c:y val="-6.9339608476903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4B-4A74-B0A5-3D6E5C6DBAEE}"/>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4B-4A74-B0A5-3D6E5C6DBA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'GHS 2016'!$C$97:$Z$97</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'GHS 2016'!$C$98:$Z$98</c:f>
              <c:numCache>
                <c:formatCode>General</c:formatCode>
                <c:ptCount val="24"/>
                <c:pt idx="6" formatCode="0.0%">
                  <c:v>0.88219507680918008</c:v>
                </c:pt>
                <c:pt idx="7" formatCode="0.0%">
                  <c:v>0.90122091396410098</c:v>
                </c:pt>
                <c:pt idx="8" formatCode="0.0%">
                  <c:v>0.9113291860159467</c:v>
                </c:pt>
                <c:pt idx="9" formatCode="0.0%">
                  <c:v>0.92024675111902177</c:v>
                </c:pt>
                <c:pt idx="10" formatCode="0.0%">
                  <c:v>0.92471250103416891</c:v>
                </c:pt>
                <c:pt idx="11" formatCode="0.0%">
                  <c:v>0.92916431622209683</c:v>
                </c:pt>
                <c:pt idx="12" formatCode="0.0%">
                  <c:v>0.9233826968043648</c:v>
                </c:pt>
                <c:pt idx="13" formatCode="0.0%">
                  <c:v>0.92633240622415991</c:v>
                </c:pt>
                <c:pt idx="14" formatCode="0.0%">
                  <c:v>0.92433180394727255</c:v>
                </c:pt>
                <c:pt idx="15" formatCode="0.0%">
                  <c:v>0.93077900084674003</c:v>
                </c:pt>
                <c:pt idx="16" formatCode="0.0%">
                  <c:v>0.93419972640218873</c:v>
                </c:pt>
                <c:pt idx="17" formatCode="0.0%">
                  <c:v>0.92817898987224468</c:v>
                </c:pt>
                <c:pt idx="18" formatCode="0.0%">
                  <c:v>0.93147875136209213</c:v>
                </c:pt>
                <c:pt idx="19" formatCode="0.0%">
                  <c:v>0.92451308770623997</c:v>
                </c:pt>
                <c:pt idx="20" formatCode="0.0%">
                  <c:v>0.9222782379066139</c:v>
                </c:pt>
              </c:numCache>
            </c:numRef>
          </c:val>
          <c:smooth val="0"/>
          <c:extLst>
            <c:ext xmlns:c16="http://schemas.microsoft.com/office/drawing/2014/chart" uri="{C3380CC4-5D6E-409C-BE32-E72D297353CC}">
              <c16:uniqueId val="{00000002-784B-4A74-B0A5-3D6E5C6DBAEE}"/>
            </c:ext>
          </c:extLst>
        </c:ser>
        <c:ser>
          <c:idx val="1"/>
          <c:order val="1"/>
          <c:tx>
            <c:strRef>
              <c:f>'GHS 2016'!$B$99</c:f>
              <c:strCache>
                <c:ptCount val="1"/>
                <c:pt idx="0">
                  <c:v>GHS: RDP access (hh)</c:v>
                </c:pt>
              </c:strCache>
            </c:strRef>
          </c:tx>
          <c:spPr>
            <a:ln>
              <a:solidFill>
                <a:srgbClr val="002060"/>
              </a:solidFill>
            </a:ln>
          </c:spPr>
          <c:marker>
            <c:symbol val="square"/>
            <c:size val="7"/>
            <c:spPr>
              <a:solidFill>
                <a:srgbClr val="002060"/>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4B-4A74-B0A5-3D6E5C6DBAEE}"/>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4B-4A74-B0A5-3D6E5C6DBA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'GHS 2016'!$C$97:$Z$97</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'GHS 2016'!$C$99:$Z$99</c:f>
              <c:numCache>
                <c:formatCode>General</c:formatCode>
                <c:ptCount val="24"/>
                <c:pt idx="6" formatCode="0.0%">
                  <c:v>0.84900000000000009</c:v>
                </c:pt>
                <c:pt idx="7" formatCode="0.0%">
                  <c:v>0.87</c:v>
                </c:pt>
                <c:pt idx="8" formatCode="0.0%">
                  <c:v>0.86900000000000011</c:v>
                </c:pt>
                <c:pt idx="9" formatCode="0.0%">
                  <c:v>0.88099999999999989</c:v>
                </c:pt>
                <c:pt idx="10" formatCode="0.0%">
                  <c:v>0.88900000000000001</c:v>
                </c:pt>
                <c:pt idx="11" formatCode="0.0%">
                  <c:v>0.89500000000000002</c:v>
                </c:pt>
                <c:pt idx="12" formatCode="0.0%">
                  <c:v>0.88800000000000001</c:v>
                </c:pt>
                <c:pt idx="13" formatCode="0.0%">
                  <c:v>0.89599999999999991</c:v>
                </c:pt>
                <c:pt idx="14" formatCode="0.0%">
                  <c:v>0.9</c:v>
                </c:pt>
                <c:pt idx="15" formatCode="0.0%">
                  <c:v>0.90300000000000002</c:v>
                </c:pt>
                <c:pt idx="16" formatCode="0.0%">
                  <c:v>0.90799999999999992</c:v>
                </c:pt>
                <c:pt idx="17" formatCode="0.0%">
                  <c:v>0.89900000000000002</c:v>
                </c:pt>
                <c:pt idx="18" formatCode="0.0%">
                  <c:v>0.9</c:v>
                </c:pt>
                <c:pt idx="19" formatCode="0.0%">
                  <c:v>0.89400000000000002</c:v>
                </c:pt>
                <c:pt idx="20" formatCode="0.0%">
                  <c:v>0.88800000000000001</c:v>
                </c:pt>
              </c:numCache>
            </c:numRef>
          </c:val>
          <c:smooth val="0"/>
          <c:extLst>
            <c:ext xmlns:c16="http://schemas.microsoft.com/office/drawing/2014/chart" uri="{C3380CC4-5D6E-409C-BE32-E72D297353CC}">
              <c16:uniqueId val="{00000005-784B-4A74-B0A5-3D6E5C6DBAEE}"/>
            </c:ext>
          </c:extLst>
        </c:ser>
        <c:ser>
          <c:idx val="2"/>
          <c:order val="2"/>
          <c:tx>
            <c:strRef>
              <c:f>'GHS 2016'!$B$100</c:f>
              <c:strCache>
                <c:ptCount val="1"/>
                <c:pt idx="0">
                  <c:v>Census (pop)</c:v>
                </c:pt>
              </c:strCache>
            </c:strRef>
          </c:tx>
          <c:marker>
            <c:symbol val="square"/>
            <c:size val="13"/>
          </c:marker>
          <c:dLbls>
            <c:dLbl>
              <c:idx val="0"/>
              <c:delete val="1"/>
              <c:extLst>
                <c:ext xmlns:c15="http://schemas.microsoft.com/office/drawing/2012/chart" uri="{CE6537A1-D6FC-4f65-9D91-7224C49458BB}"/>
                <c:ext xmlns:c16="http://schemas.microsoft.com/office/drawing/2014/chart" uri="{C3380CC4-5D6E-409C-BE32-E72D297353CC}">
                  <c16:uniqueId val="{00000006-784B-4A74-B0A5-3D6E5C6DBAEE}"/>
                </c:ext>
              </c:extLst>
            </c:dLbl>
            <c:dLbl>
              <c:idx val="5"/>
              <c:delete val="1"/>
              <c:extLst>
                <c:ext xmlns:c15="http://schemas.microsoft.com/office/drawing/2012/chart" uri="{CE6537A1-D6FC-4f65-9D91-7224C49458BB}"/>
                <c:ext xmlns:c16="http://schemas.microsoft.com/office/drawing/2014/chart" uri="{C3380CC4-5D6E-409C-BE32-E72D297353CC}">
                  <c16:uniqueId val="{00000007-784B-4A74-B0A5-3D6E5C6DBAEE}"/>
                </c:ext>
              </c:extLst>
            </c:dLbl>
            <c:dLbl>
              <c:idx val="15"/>
              <c:layout>
                <c:manualLayout>
                  <c:x val="-0.1224374341742314"/>
                  <c:y val="-0.14423512133066529"/>
                </c:manualLayout>
              </c:layout>
              <c:spPr>
                <a:noFill/>
                <a:ln>
                  <a:noFill/>
                </a:ln>
                <a:effectLst/>
              </c:spPr>
              <c:txPr>
                <a:bodyPr wrap="square" lIns="38100" tIns="19050" rIns="38100" bIns="19050" anchor="ctr">
                  <a:noAutofit/>
                </a:bodyPr>
                <a:lstStyle/>
                <a:p>
                  <a:pPr>
                    <a:defRPr sz="1400" b="1"/>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351592356687898E-2"/>
                      <c:h val="7.6984436806774539E-2"/>
                    </c:manualLayout>
                  </c15:layout>
                </c:ext>
                <c:ext xmlns:c16="http://schemas.microsoft.com/office/drawing/2014/chart" uri="{C3380CC4-5D6E-409C-BE32-E72D297353CC}">
                  <c16:uniqueId val="{00000008-784B-4A74-B0A5-3D6E5C6DBAEE}"/>
                </c:ext>
              </c:extLst>
            </c:dLbl>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'GHS 2016'!$C$97:$Z$97</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'GHS 2016'!$C$100:$Z$100</c:f>
              <c:numCache>
                <c:formatCode>General</c:formatCode>
                <c:ptCount val="24"/>
                <c:pt idx="0" formatCode="0.0%">
                  <c:v>0.7659999999999999</c:v>
                </c:pt>
                <c:pt idx="5" formatCode="0.0%">
                  <c:v>0.84400000000000008</c:v>
                </c:pt>
                <c:pt idx="15" formatCode="0.0%">
                  <c:v>0.90799999999999992</c:v>
                </c:pt>
              </c:numCache>
            </c:numRef>
          </c:val>
          <c:smooth val="0"/>
          <c:extLst>
            <c:ext xmlns:c16="http://schemas.microsoft.com/office/drawing/2014/chart" uri="{C3380CC4-5D6E-409C-BE32-E72D297353CC}">
              <c16:uniqueId val="{00000009-784B-4A74-B0A5-3D6E5C6DBAEE}"/>
            </c:ext>
          </c:extLst>
        </c:ser>
        <c:ser>
          <c:idx val="3"/>
          <c:order val="3"/>
          <c:tx>
            <c:strRef>
              <c:f>'GHS 2016'!$B$101</c:f>
              <c:strCache>
                <c:ptCount val="1"/>
                <c:pt idx="0">
                  <c:v>MDG 2015 target (pop)</c:v>
                </c:pt>
              </c:strCache>
            </c:strRef>
          </c:tx>
          <c:spPr>
            <a:ln w="53975">
              <a:solidFill>
                <a:schemeClr val="accent6">
                  <a:lumMod val="50000"/>
                </a:schemeClr>
              </a:solidFill>
            </a:ln>
          </c:spPr>
          <c:marker>
            <c:symbol val="none"/>
          </c:marker>
          <c:dLbls>
            <c:dLbl>
              <c:idx val="0"/>
              <c:layout>
                <c:manualLayout>
                  <c:x val="-8.4925690021233073E-4"/>
                  <c:y val="-2.9469333602684042E-2"/>
                </c:manualLayout>
              </c:layout>
              <c:spPr>
                <a:noFill/>
                <a:ln>
                  <a:noFill/>
                </a:ln>
                <a:effectLst/>
              </c:spPr>
              <c:txPr>
                <a:bodyPr wrap="square" lIns="38100" tIns="19050" rIns="38100" bIns="19050" anchor="ctr">
                  <a:noAutofit/>
                </a:bodyPr>
                <a:lstStyle/>
                <a:p>
                  <a:pPr>
                    <a:defRPr sz="1400" b="1">
                      <a:solidFill>
                        <a:schemeClr val="accent6">
                          <a:lumMod val="50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936372603106124E-2"/>
                      <c:h val="7.0050475959084174E-2"/>
                    </c:manualLayout>
                  </c15:layout>
                </c:ext>
                <c:ext xmlns:c16="http://schemas.microsoft.com/office/drawing/2014/chart" uri="{C3380CC4-5D6E-409C-BE32-E72D297353CC}">
                  <c16:uniqueId val="{0000000A-784B-4A74-B0A5-3D6E5C6DBA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'GHS 2016'!$C$97:$Z$97</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'GHS 2016'!$C$101:$Z$101</c:f>
              <c:numCache>
                <c:formatCode>0.0%</c:formatCode>
                <c:ptCount val="24"/>
                <c:pt idx="0">
                  <c:v>0.88300000000000001</c:v>
                </c:pt>
                <c:pt idx="1">
                  <c:v>0.88300000000000001</c:v>
                </c:pt>
                <c:pt idx="2">
                  <c:v>0.88300000000000001</c:v>
                </c:pt>
                <c:pt idx="3">
                  <c:v>0.88300000000000001</c:v>
                </c:pt>
                <c:pt idx="4">
                  <c:v>0.88300000000000001</c:v>
                </c:pt>
                <c:pt idx="5">
                  <c:v>0.88300000000000001</c:v>
                </c:pt>
                <c:pt idx="6">
                  <c:v>0.88300000000000001</c:v>
                </c:pt>
                <c:pt idx="7">
                  <c:v>0.88300000000000001</c:v>
                </c:pt>
                <c:pt idx="8">
                  <c:v>0.88300000000000001</c:v>
                </c:pt>
                <c:pt idx="9">
                  <c:v>0.88300000000000001</c:v>
                </c:pt>
                <c:pt idx="10">
                  <c:v>0.88300000000000001</c:v>
                </c:pt>
                <c:pt idx="11">
                  <c:v>0.88300000000000001</c:v>
                </c:pt>
                <c:pt idx="12">
                  <c:v>0.88300000000000001</c:v>
                </c:pt>
                <c:pt idx="13">
                  <c:v>0.88300000000000001</c:v>
                </c:pt>
                <c:pt idx="14">
                  <c:v>0.88300000000000001</c:v>
                </c:pt>
                <c:pt idx="15">
                  <c:v>0.88300000000000001</c:v>
                </c:pt>
                <c:pt idx="16">
                  <c:v>0.88300000000000001</c:v>
                </c:pt>
                <c:pt idx="17">
                  <c:v>0.88300000000000001</c:v>
                </c:pt>
                <c:pt idx="18">
                  <c:v>0.88300000000000001</c:v>
                </c:pt>
                <c:pt idx="19">
                  <c:v>0.88300000000000001</c:v>
                </c:pt>
                <c:pt idx="20">
                  <c:v>0.88300000000000001</c:v>
                </c:pt>
              </c:numCache>
            </c:numRef>
          </c:val>
          <c:smooth val="0"/>
          <c:extLst>
            <c:ext xmlns:c16="http://schemas.microsoft.com/office/drawing/2014/chart" uri="{C3380CC4-5D6E-409C-BE32-E72D297353CC}">
              <c16:uniqueId val="{0000000B-784B-4A74-B0A5-3D6E5C6DBAEE}"/>
            </c:ext>
          </c:extLst>
        </c:ser>
        <c:ser>
          <c:idx val="4"/>
          <c:order val="4"/>
          <c:tx>
            <c:strRef>
              <c:f>'GHS 2016'!$B$102</c:f>
              <c:strCache>
                <c:ptCount val="1"/>
                <c:pt idx="0">
                  <c:v>1996 base year (pop)</c:v>
                </c:pt>
              </c:strCache>
            </c:strRef>
          </c:tx>
          <c:spPr>
            <a:ln w="53975">
              <a:solidFill>
                <a:schemeClr val="accent6">
                  <a:lumMod val="75000"/>
                </a:schemeClr>
              </a:solidFill>
              <a:prstDash val="dash"/>
            </a:ln>
          </c:spPr>
          <c:marker>
            <c:symbol val="none"/>
          </c:marker>
          <c:dLbls>
            <c:dLbl>
              <c:idx val="11"/>
              <c:layout>
                <c:manualLayout>
                  <c:x val="-3.8867765103506612E-2"/>
                  <c:y val="-5.8938667205368084E-2"/>
                </c:manualLayout>
              </c:layout>
              <c:spPr>
                <a:noFill/>
                <a:ln>
                  <a:noFill/>
                </a:ln>
                <a:effectLst/>
              </c:spPr>
              <c:txPr>
                <a:bodyPr wrap="square" lIns="38100" tIns="19050" rIns="38100" bIns="19050" anchor="ctr">
                  <a:spAutoFit/>
                </a:bodyPr>
                <a:lstStyle/>
                <a:p>
                  <a:pPr>
                    <a:defRPr sz="14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4B-4A74-B0A5-3D6E5C6DBA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'GHS 2016'!$C$97:$Z$97</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'GHS 2016'!$C$102:$Z$102</c:f>
              <c:numCache>
                <c:formatCode>0.0%</c:formatCode>
                <c:ptCount val="24"/>
                <c:pt idx="0">
                  <c:v>0.7659999999999999</c:v>
                </c:pt>
                <c:pt idx="1">
                  <c:v>0.7659999999999999</c:v>
                </c:pt>
                <c:pt idx="2">
                  <c:v>0.7659999999999999</c:v>
                </c:pt>
                <c:pt idx="3">
                  <c:v>0.7659999999999999</c:v>
                </c:pt>
                <c:pt idx="4">
                  <c:v>0.7659999999999999</c:v>
                </c:pt>
                <c:pt idx="5">
                  <c:v>0.7659999999999999</c:v>
                </c:pt>
                <c:pt idx="6">
                  <c:v>0.7659999999999999</c:v>
                </c:pt>
                <c:pt idx="7">
                  <c:v>0.7659999999999999</c:v>
                </c:pt>
                <c:pt idx="8">
                  <c:v>0.7659999999999999</c:v>
                </c:pt>
                <c:pt idx="9">
                  <c:v>0.7659999999999999</c:v>
                </c:pt>
                <c:pt idx="10">
                  <c:v>0.7659999999999999</c:v>
                </c:pt>
                <c:pt idx="11">
                  <c:v>0.7659999999999999</c:v>
                </c:pt>
                <c:pt idx="12">
                  <c:v>0.7659999999999999</c:v>
                </c:pt>
                <c:pt idx="13">
                  <c:v>0.7659999999999999</c:v>
                </c:pt>
                <c:pt idx="14">
                  <c:v>0.7659999999999999</c:v>
                </c:pt>
                <c:pt idx="15">
                  <c:v>0.7659999999999999</c:v>
                </c:pt>
                <c:pt idx="16">
                  <c:v>0.7659999999999999</c:v>
                </c:pt>
                <c:pt idx="17">
                  <c:v>0.7659999999999999</c:v>
                </c:pt>
                <c:pt idx="18">
                  <c:v>0.7659999999999999</c:v>
                </c:pt>
                <c:pt idx="19">
                  <c:v>0.7659999999999999</c:v>
                </c:pt>
                <c:pt idx="20">
                  <c:v>0.76600000000000001</c:v>
                </c:pt>
              </c:numCache>
            </c:numRef>
          </c:val>
          <c:smooth val="0"/>
          <c:extLst>
            <c:ext xmlns:c16="http://schemas.microsoft.com/office/drawing/2014/chart" uri="{C3380CC4-5D6E-409C-BE32-E72D297353CC}">
              <c16:uniqueId val="{0000000D-784B-4A74-B0A5-3D6E5C6DBAEE}"/>
            </c:ext>
          </c:extLst>
        </c:ser>
        <c:ser>
          <c:idx val="5"/>
          <c:order val="5"/>
          <c:tx>
            <c:strRef>
              <c:f>'GHS 2016'!$B$103</c:f>
              <c:strCache>
                <c:ptCount val="1"/>
                <c:pt idx="0">
                  <c:v>Reliable RDP access</c:v>
                </c:pt>
              </c:strCache>
            </c:strRef>
          </c:tx>
          <c:spPr>
            <a:ln w="38100">
              <a:solidFill>
                <a:srgbClr val="FF0000"/>
              </a:solidFill>
            </a:ln>
          </c:spPr>
          <c:marker>
            <c:symbol val="square"/>
            <c:size val="10"/>
            <c:spPr>
              <a:solidFill>
                <a:srgbClr val="FF0000"/>
              </a:solidFill>
            </c:spPr>
          </c:marker>
          <c:dLbls>
            <c:dLbl>
              <c:idx val="13"/>
              <c:layout>
                <c:manualLayout>
                  <c:x val="-8.3650190114069392E-2"/>
                  <c:y val="-4.6804235721909948E-2"/>
                </c:manualLayout>
              </c:layout>
              <c:spPr>
                <a:noFill/>
                <a:ln>
                  <a:noFill/>
                </a:ln>
                <a:effectLst/>
              </c:spPr>
              <c:txPr>
                <a:bodyPr wrap="square" lIns="38100" tIns="19050" rIns="38100" bIns="19050" anchor="ctr">
                  <a:no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541257913103068E-2"/>
                      <c:h val="7.0050475959084174E-2"/>
                    </c:manualLayout>
                  </c15:layout>
                </c:ext>
                <c:ext xmlns:c16="http://schemas.microsoft.com/office/drawing/2014/chart" uri="{C3380CC4-5D6E-409C-BE32-E72D297353CC}">
                  <c16:uniqueId val="{0000000E-784B-4A74-B0A5-3D6E5C6DBAEE}"/>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84B-4A74-B0A5-3D6E5C6DBA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'GHS 2016'!$C$97:$Z$97</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'GHS 2016'!$C$103:$Z$103</c:f>
              <c:numCache>
                <c:formatCode>General</c:formatCode>
                <c:ptCount val="24"/>
                <c:pt idx="13" formatCode="0.0%">
                  <c:v>0.68884479999999981</c:v>
                </c:pt>
                <c:pt idx="14" formatCode="0.0%">
                  <c:v>0.67230000000000001</c:v>
                </c:pt>
                <c:pt idx="15" formatCode="0.0%">
                  <c:v>0.69711600000000007</c:v>
                </c:pt>
                <c:pt idx="16" formatCode="0.0%">
                  <c:v>0.68644799999999995</c:v>
                </c:pt>
                <c:pt idx="17" formatCode="0.0%">
                  <c:v>0.66615900000000006</c:v>
                </c:pt>
                <c:pt idx="18" formatCode="0.0%">
                  <c:v>0.66869999999999996</c:v>
                </c:pt>
                <c:pt idx="19" formatCode="0.0%">
                  <c:v>0.66692399999999996</c:v>
                </c:pt>
                <c:pt idx="20" formatCode="0.0%">
                  <c:v>0.64113600000000004</c:v>
                </c:pt>
              </c:numCache>
            </c:numRef>
          </c:val>
          <c:smooth val="0"/>
          <c:extLst>
            <c:ext xmlns:c16="http://schemas.microsoft.com/office/drawing/2014/chart" uri="{C3380CC4-5D6E-409C-BE32-E72D297353CC}">
              <c16:uniqueId val="{00000010-784B-4A74-B0A5-3D6E5C6DBAEE}"/>
            </c:ext>
          </c:extLst>
        </c:ser>
        <c:dLbls>
          <c:showLegendKey val="0"/>
          <c:showVal val="0"/>
          <c:showCatName val="0"/>
          <c:showSerName val="0"/>
          <c:showPercent val="0"/>
          <c:showBubbleSize val="0"/>
        </c:dLbls>
        <c:marker val="1"/>
        <c:smooth val="0"/>
        <c:axId val="183859072"/>
        <c:axId val="183860608"/>
      </c:lineChart>
      <c:catAx>
        <c:axId val="183859072"/>
        <c:scaling>
          <c:orientation val="minMax"/>
        </c:scaling>
        <c:delete val="0"/>
        <c:axPos val="b"/>
        <c:numFmt formatCode="General" sourceLinked="1"/>
        <c:majorTickMark val="none"/>
        <c:minorTickMark val="none"/>
        <c:tickLblPos val="nextTo"/>
        <c:crossAx val="183860608"/>
        <c:crosses val="autoZero"/>
        <c:auto val="1"/>
        <c:lblAlgn val="ctr"/>
        <c:lblOffset val="100"/>
        <c:noMultiLvlLbl val="0"/>
      </c:catAx>
      <c:valAx>
        <c:axId val="183860608"/>
        <c:scaling>
          <c:orientation val="minMax"/>
          <c:min val="0.6400000000000029"/>
        </c:scaling>
        <c:delete val="0"/>
        <c:axPos val="l"/>
        <c:majorGridlines/>
        <c:title>
          <c:tx>
            <c:rich>
              <a:bodyPr/>
              <a:lstStyle/>
              <a:p>
                <a:pPr>
                  <a:defRPr/>
                </a:pPr>
                <a:r>
                  <a:rPr lang="en-ZA"/>
                  <a:t>Percentag</a:t>
                </a:r>
                <a:r>
                  <a:rPr lang="en-ZA" baseline="0"/>
                  <a:t>e access</a:t>
                </a:r>
                <a:endParaRPr lang="en-ZA"/>
              </a:p>
            </c:rich>
          </c:tx>
          <c:overlay val="0"/>
        </c:title>
        <c:numFmt formatCode="0%" sourceLinked="0"/>
        <c:majorTickMark val="none"/>
        <c:minorTickMark val="none"/>
        <c:tickLblPos val="nextTo"/>
        <c:crossAx val="183859072"/>
        <c:crosses val="autoZero"/>
        <c:crossBetween val="between"/>
      </c:valAx>
      <c:spPr>
        <a:noFill/>
      </c:spPr>
    </c:plotArea>
    <c:legend>
      <c:legendPos val="r"/>
      <c:layout>
        <c:manualLayout>
          <c:xMode val="edge"/>
          <c:yMode val="edge"/>
          <c:x val="0.79625557148296011"/>
          <c:y val="0.65392481030916416"/>
          <c:w val="0.18677400349140882"/>
          <c:h val="0.25598983113697832"/>
        </c:manualLayout>
      </c:layout>
      <c:overlay val="0"/>
    </c:legend>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AC752-F6D9-4D6C-B75A-0B70336515A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9CADF9EE-E19B-44A1-8B76-9B6DA77E3208}">
      <dgm:prSet phldrT="[Text]"/>
      <dgm:spPr/>
      <dgm:t>
        <a:bodyPr/>
        <a:lstStyle/>
        <a:p>
          <a:r>
            <a:rPr lang="en-US" b="1" dirty="0" smtClean="0">
              <a:latin typeface="Arial" panose="020B0604020202020204" pitchFamily="34" charset="0"/>
              <a:cs typeface="Arial" panose="020B0604020202020204" pitchFamily="34" charset="0"/>
            </a:rPr>
            <a:t>Pillar 1</a:t>
          </a:r>
        </a:p>
        <a:p>
          <a:r>
            <a:rPr lang="en-US" dirty="0" smtClean="0">
              <a:latin typeface="Arial" panose="020B0604020202020204" pitchFamily="34" charset="0"/>
              <a:cs typeface="Arial" panose="020B0604020202020204" pitchFamily="34" charset="0"/>
            </a:rPr>
            <a:t>National Water Resources and Services Authority:</a:t>
          </a:r>
        </a:p>
        <a:p>
          <a:endParaRPr lang="en-US" dirty="0" smtClean="0">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Task team established</a:t>
          </a:r>
        </a:p>
        <a:p>
          <a:r>
            <a:rPr lang="en-US" dirty="0" smtClean="0">
              <a:solidFill>
                <a:schemeClr val="tx1"/>
              </a:solidFill>
              <a:latin typeface="Arial" panose="020B0604020202020204" pitchFamily="34" charset="0"/>
              <a:cs typeface="Arial" panose="020B0604020202020204" pitchFamily="34" charset="0"/>
            </a:rPr>
            <a:t>Draft Concept note Developed</a:t>
          </a:r>
          <a:endParaRPr lang="en-US" dirty="0">
            <a:solidFill>
              <a:schemeClr val="tx1"/>
            </a:solidFill>
            <a:latin typeface="Arial" panose="020B0604020202020204" pitchFamily="34" charset="0"/>
            <a:cs typeface="Arial" panose="020B0604020202020204" pitchFamily="34" charset="0"/>
          </a:endParaRPr>
        </a:p>
      </dgm:t>
    </dgm:pt>
    <dgm:pt modelId="{2BE520CD-BAB2-4BE9-A276-BEF7DB67553B}" type="parTrans" cxnId="{A038EF06-2AA5-406B-A64F-C58AD9296F47}">
      <dgm:prSet/>
      <dgm:spPr/>
      <dgm:t>
        <a:bodyPr/>
        <a:lstStyle/>
        <a:p>
          <a:endParaRPr lang="en-US">
            <a:latin typeface="Arial" panose="020B0604020202020204" pitchFamily="34" charset="0"/>
            <a:cs typeface="Arial" panose="020B0604020202020204" pitchFamily="34" charset="0"/>
          </a:endParaRPr>
        </a:p>
      </dgm:t>
    </dgm:pt>
    <dgm:pt modelId="{781B08D0-D3B6-4054-BAB0-0C400C7217E7}" type="sibTrans" cxnId="{A038EF06-2AA5-406B-A64F-C58AD9296F47}">
      <dgm:prSet/>
      <dgm:spPr/>
      <dgm:t>
        <a:bodyPr/>
        <a:lstStyle/>
        <a:p>
          <a:endParaRPr lang="en-US">
            <a:latin typeface="Arial" panose="020B0604020202020204" pitchFamily="34" charset="0"/>
            <a:cs typeface="Arial" panose="020B0604020202020204" pitchFamily="34" charset="0"/>
          </a:endParaRPr>
        </a:p>
      </dgm:t>
    </dgm:pt>
    <dgm:pt modelId="{13850DAD-F16B-4E25-941D-8BCC8621FD28}">
      <dgm:prSet phldrT="[Text]"/>
      <dgm:spPr/>
      <dgm:t>
        <a:bodyPr/>
        <a:lstStyle/>
        <a:p>
          <a:r>
            <a:rPr lang="en-US" b="1" dirty="0" smtClean="0">
              <a:latin typeface="Arial" panose="020B0604020202020204" pitchFamily="34" charset="0"/>
              <a:cs typeface="Arial" panose="020B0604020202020204" pitchFamily="34" charset="0"/>
            </a:rPr>
            <a:t>Pillar 2</a:t>
          </a:r>
        </a:p>
        <a:p>
          <a:r>
            <a:rPr lang="en-US" dirty="0" smtClean="0">
              <a:latin typeface="Arial" panose="020B0604020202020204" pitchFamily="34" charset="0"/>
              <a:cs typeface="Arial" panose="020B0604020202020204" pitchFamily="34" charset="0"/>
            </a:rPr>
            <a:t>National Water Resources and Services Regulator :</a:t>
          </a:r>
        </a:p>
        <a:p>
          <a:r>
            <a:rPr lang="en-US" dirty="0" smtClean="0">
              <a:solidFill>
                <a:schemeClr val="tx1"/>
              </a:solidFill>
              <a:latin typeface="Arial" panose="020B0604020202020204" pitchFamily="34" charset="0"/>
              <a:cs typeface="Arial" panose="020B0604020202020204" pitchFamily="34" charset="0"/>
            </a:rPr>
            <a:t>Draft business case to be revised</a:t>
          </a:r>
          <a:endParaRPr lang="en-US" dirty="0">
            <a:solidFill>
              <a:schemeClr val="tx1"/>
            </a:solidFill>
            <a:latin typeface="Arial" panose="020B0604020202020204" pitchFamily="34" charset="0"/>
            <a:cs typeface="Arial" panose="020B0604020202020204" pitchFamily="34" charset="0"/>
          </a:endParaRPr>
        </a:p>
      </dgm:t>
    </dgm:pt>
    <dgm:pt modelId="{E8649093-5EDD-404D-B9B3-7DE7A07931F1}" type="parTrans" cxnId="{B9896899-CC4C-4717-B88C-B0837A116AEB}">
      <dgm:prSet/>
      <dgm:spPr/>
      <dgm:t>
        <a:bodyPr/>
        <a:lstStyle/>
        <a:p>
          <a:endParaRPr lang="en-US">
            <a:latin typeface="Arial" panose="020B0604020202020204" pitchFamily="34" charset="0"/>
            <a:cs typeface="Arial" panose="020B0604020202020204" pitchFamily="34" charset="0"/>
          </a:endParaRPr>
        </a:p>
      </dgm:t>
    </dgm:pt>
    <dgm:pt modelId="{76F047E6-41F0-41A2-BE1D-918C290FBC3C}" type="sibTrans" cxnId="{B9896899-CC4C-4717-B88C-B0837A116AEB}">
      <dgm:prSet/>
      <dgm:spPr/>
      <dgm:t>
        <a:bodyPr/>
        <a:lstStyle/>
        <a:p>
          <a:endParaRPr lang="en-US">
            <a:latin typeface="Arial" panose="020B0604020202020204" pitchFamily="34" charset="0"/>
            <a:cs typeface="Arial" panose="020B0604020202020204" pitchFamily="34" charset="0"/>
          </a:endParaRPr>
        </a:p>
      </dgm:t>
    </dgm:pt>
    <dgm:pt modelId="{35BD1849-61BD-4A6E-B583-D56CA8CDD4DE}">
      <dgm:prSet phldrT="[Text]"/>
      <dgm:spPr/>
      <dgm:t>
        <a:bodyPr/>
        <a:lstStyle/>
        <a:p>
          <a:r>
            <a:rPr lang="en-US" b="1" dirty="0" smtClean="0">
              <a:latin typeface="Arial" panose="020B0604020202020204" pitchFamily="34" charset="0"/>
              <a:cs typeface="Arial" panose="020B0604020202020204" pitchFamily="34" charset="0"/>
            </a:rPr>
            <a:t>Pillar 3</a:t>
          </a:r>
        </a:p>
        <a:p>
          <a:r>
            <a:rPr lang="en-US" dirty="0" smtClean="0">
              <a:latin typeface="Arial" panose="020B0604020202020204" pitchFamily="34" charset="0"/>
              <a:cs typeface="Arial" panose="020B0604020202020204" pitchFamily="34" charset="0"/>
            </a:rPr>
            <a:t>Water Resources and Services Value Chain</a:t>
          </a:r>
          <a:endParaRPr lang="en-US" dirty="0">
            <a:latin typeface="Arial" panose="020B0604020202020204" pitchFamily="34" charset="0"/>
            <a:cs typeface="Arial" panose="020B0604020202020204" pitchFamily="34" charset="0"/>
          </a:endParaRPr>
        </a:p>
      </dgm:t>
    </dgm:pt>
    <dgm:pt modelId="{C3C90C38-3C50-44DD-A6DC-2D2CEAAB0C3A}" type="parTrans" cxnId="{774EF30F-AC43-40B1-8AF1-11D0D3C9FE2B}">
      <dgm:prSet/>
      <dgm:spPr/>
      <dgm:t>
        <a:bodyPr/>
        <a:lstStyle/>
        <a:p>
          <a:endParaRPr lang="en-US">
            <a:latin typeface="Arial" panose="020B0604020202020204" pitchFamily="34" charset="0"/>
            <a:cs typeface="Arial" panose="020B0604020202020204" pitchFamily="34" charset="0"/>
          </a:endParaRPr>
        </a:p>
      </dgm:t>
    </dgm:pt>
    <dgm:pt modelId="{15FA54D3-BEC1-48CA-AFD2-DC3C7F90B18D}" type="sibTrans" cxnId="{774EF30F-AC43-40B1-8AF1-11D0D3C9FE2B}">
      <dgm:prSet/>
      <dgm:spPr/>
      <dgm:t>
        <a:bodyPr/>
        <a:lstStyle/>
        <a:p>
          <a:endParaRPr lang="en-US">
            <a:latin typeface="Arial" panose="020B0604020202020204" pitchFamily="34" charset="0"/>
            <a:cs typeface="Arial" panose="020B0604020202020204" pitchFamily="34" charset="0"/>
          </a:endParaRPr>
        </a:p>
      </dgm:t>
    </dgm:pt>
    <dgm:pt modelId="{FFDB133A-0FBF-493A-AC2F-FAD703D2E690}">
      <dgm:prSet phldrT="[Text]"/>
      <dgm:spPr/>
      <dgm:t>
        <a:bodyPr/>
        <a:lstStyle/>
        <a:p>
          <a:r>
            <a:rPr lang="en-US" b="1" dirty="0" smtClean="0">
              <a:latin typeface="Arial" panose="020B0604020202020204" pitchFamily="34" charset="0"/>
              <a:cs typeface="Arial" panose="020B0604020202020204" pitchFamily="34" charset="0"/>
            </a:rPr>
            <a:t>Pillar 4</a:t>
          </a:r>
        </a:p>
        <a:p>
          <a:r>
            <a:rPr lang="en-US" dirty="0" smtClean="0">
              <a:latin typeface="Arial" panose="020B0604020202020204" pitchFamily="34" charset="0"/>
              <a:cs typeface="Arial" panose="020B0604020202020204" pitchFamily="34" charset="0"/>
            </a:rPr>
            <a:t>A Water Resources and Services Master Plan</a:t>
          </a:r>
        </a:p>
        <a:p>
          <a:endParaRPr lang="en-US" dirty="0" smtClean="0">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Approved by Cabinet.</a:t>
          </a:r>
          <a:endParaRPr lang="en-US" dirty="0">
            <a:solidFill>
              <a:schemeClr val="tx1"/>
            </a:solidFill>
            <a:latin typeface="Arial" panose="020B0604020202020204" pitchFamily="34" charset="0"/>
            <a:cs typeface="Arial" panose="020B0604020202020204" pitchFamily="34" charset="0"/>
          </a:endParaRPr>
        </a:p>
      </dgm:t>
    </dgm:pt>
    <dgm:pt modelId="{E32436EC-A3E9-421B-AA37-36CC27AB0C8A}" type="parTrans" cxnId="{27FFAB63-BBF1-4E7D-8E27-EA658680A5FC}">
      <dgm:prSet/>
      <dgm:spPr/>
      <dgm:t>
        <a:bodyPr/>
        <a:lstStyle/>
        <a:p>
          <a:endParaRPr lang="en-US">
            <a:latin typeface="Arial" panose="020B0604020202020204" pitchFamily="34" charset="0"/>
            <a:cs typeface="Arial" panose="020B0604020202020204" pitchFamily="34" charset="0"/>
          </a:endParaRPr>
        </a:p>
      </dgm:t>
    </dgm:pt>
    <dgm:pt modelId="{9FCD046D-73D5-472B-9D4D-E6D336F1A84D}" type="sibTrans" cxnId="{27FFAB63-BBF1-4E7D-8E27-EA658680A5FC}">
      <dgm:prSet/>
      <dgm:spPr/>
      <dgm:t>
        <a:bodyPr/>
        <a:lstStyle/>
        <a:p>
          <a:endParaRPr lang="en-US">
            <a:latin typeface="Arial" panose="020B0604020202020204" pitchFamily="34" charset="0"/>
            <a:cs typeface="Arial" panose="020B0604020202020204" pitchFamily="34" charset="0"/>
          </a:endParaRPr>
        </a:p>
      </dgm:t>
    </dgm:pt>
    <dgm:pt modelId="{361E6107-5086-4E65-9FC9-E1DF03032BE6}">
      <dgm:prSet phldrT="[Text]"/>
      <dgm:spPr/>
      <dgm:t>
        <a:bodyPr/>
        <a:lstStyle/>
        <a:p>
          <a:r>
            <a:rPr lang="en-US" b="1" dirty="0" smtClean="0">
              <a:latin typeface="Arial" panose="020B0604020202020204" pitchFamily="34" charset="0"/>
              <a:cs typeface="Arial" panose="020B0604020202020204" pitchFamily="34" charset="0"/>
            </a:rPr>
            <a:t>Pillar 5</a:t>
          </a:r>
        </a:p>
        <a:p>
          <a:r>
            <a:rPr lang="en-US" dirty="0" smtClean="0">
              <a:latin typeface="Arial" panose="020B0604020202020204" pitchFamily="34" charset="0"/>
              <a:cs typeface="Arial" panose="020B0604020202020204" pitchFamily="34" charset="0"/>
            </a:rPr>
            <a:t>Institutional </a:t>
          </a:r>
          <a:r>
            <a:rPr lang="en-US" dirty="0" err="1" smtClean="0">
              <a:latin typeface="Arial" panose="020B0604020202020204" pitchFamily="34" charset="0"/>
              <a:cs typeface="Arial" panose="020B0604020202020204" pitchFamily="34" charset="0"/>
            </a:rPr>
            <a:t>Rationalisation</a:t>
          </a:r>
          <a:r>
            <a:rPr lang="en-US" dirty="0" smtClean="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Organisational</a:t>
          </a:r>
          <a:r>
            <a:rPr lang="en-US" dirty="0" smtClean="0">
              <a:latin typeface="Arial" panose="020B0604020202020204" pitchFamily="34" charset="0"/>
              <a:cs typeface="Arial" panose="020B0604020202020204" pitchFamily="34" charset="0"/>
            </a:rPr>
            <a:t> Alignment</a:t>
          </a:r>
        </a:p>
        <a:p>
          <a:r>
            <a:rPr lang="en-US" dirty="0" smtClean="0">
              <a:solidFill>
                <a:schemeClr val="tx1"/>
              </a:solidFill>
              <a:latin typeface="Arial" panose="020B0604020202020204" pitchFamily="34" charset="0"/>
              <a:cs typeface="Arial" panose="020B0604020202020204" pitchFamily="34" charset="0"/>
            </a:rPr>
            <a:t>Progress :</a:t>
          </a:r>
        </a:p>
        <a:p>
          <a:r>
            <a:rPr lang="en-US" dirty="0" smtClean="0">
              <a:solidFill>
                <a:schemeClr val="tx1"/>
              </a:solidFill>
              <a:latin typeface="Arial" panose="020B0604020202020204" pitchFamily="34" charset="0"/>
              <a:cs typeface="Arial" panose="020B0604020202020204" pitchFamily="34" charset="0"/>
            </a:rPr>
            <a:t>7 CMAs will be established</a:t>
          </a:r>
        </a:p>
        <a:p>
          <a:r>
            <a:rPr lang="en-US" dirty="0" smtClean="0">
              <a:solidFill>
                <a:schemeClr val="tx1"/>
              </a:solidFill>
              <a:latin typeface="Arial" panose="020B0604020202020204" pitchFamily="34" charset="0"/>
              <a:cs typeface="Arial" panose="020B0604020202020204" pitchFamily="34" charset="0"/>
            </a:rPr>
            <a:t>Irrigation Boards transformed</a:t>
          </a:r>
        </a:p>
        <a:p>
          <a:endParaRPr lang="en-US" dirty="0">
            <a:latin typeface="Arial" panose="020B0604020202020204" pitchFamily="34" charset="0"/>
            <a:cs typeface="Arial" panose="020B0604020202020204" pitchFamily="34" charset="0"/>
          </a:endParaRPr>
        </a:p>
      </dgm:t>
    </dgm:pt>
    <dgm:pt modelId="{02A6C6AC-9052-47A2-BE3E-71FE430B2866}" type="parTrans" cxnId="{34229F1F-018B-4D46-A56B-DD69E4C01777}">
      <dgm:prSet/>
      <dgm:spPr/>
      <dgm:t>
        <a:bodyPr/>
        <a:lstStyle/>
        <a:p>
          <a:endParaRPr lang="en-US">
            <a:latin typeface="Arial" panose="020B0604020202020204" pitchFamily="34" charset="0"/>
            <a:cs typeface="Arial" panose="020B0604020202020204" pitchFamily="34" charset="0"/>
          </a:endParaRPr>
        </a:p>
      </dgm:t>
    </dgm:pt>
    <dgm:pt modelId="{F6F64A9C-6B9A-4909-B590-D019267A29D0}" type="sibTrans" cxnId="{34229F1F-018B-4D46-A56B-DD69E4C01777}">
      <dgm:prSet/>
      <dgm:spPr/>
      <dgm:t>
        <a:bodyPr/>
        <a:lstStyle/>
        <a:p>
          <a:endParaRPr lang="en-US">
            <a:latin typeface="Arial" panose="020B0604020202020204" pitchFamily="34" charset="0"/>
            <a:cs typeface="Arial" panose="020B0604020202020204" pitchFamily="34" charset="0"/>
          </a:endParaRPr>
        </a:p>
      </dgm:t>
    </dgm:pt>
    <dgm:pt modelId="{728DA0EA-8D01-4742-8B06-2E3D9E4462DC}" type="pres">
      <dgm:prSet presAssocID="{732AC752-F6D9-4D6C-B75A-0B70336515A1}" presName="Name0" presStyleCnt="0">
        <dgm:presLayoutVars>
          <dgm:dir/>
          <dgm:resizeHandles val="exact"/>
        </dgm:presLayoutVars>
      </dgm:prSet>
      <dgm:spPr/>
      <dgm:t>
        <a:bodyPr/>
        <a:lstStyle/>
        <a:p>
          <a:endParaRPr lang="en-US"/>
        </a:p>
      </dgm:t>
    </dgm:pt>
    <dgm:pt modelId="{4E22097B-1D7F-4921-93FE-D3238666E510}" type="pres">
      <dgm:prSet presAssocID="{9CADF9EE-E19B-44A1-8B76-9B6DA77E3208}" presName="node" presStyleLbl="node1" presStyleIdx="0" presStyleCnt="5">
        <dgm:presLayoutVars>
          <dgm:bulletEnabled val="1"/>
        </dgm:presLayoutVars>
      </dgm:prSet>
      <dgm:spPr/>
      <dgm:t>
        <a:bodyPr/>
        <a:lstStyle/>
        <a:p>
          <a:endParaRPr lang="en-US"/>
        </a:p>
      </dgm:t>
    </dgm:pt>
    <dgm:pt modelId="{68274116-775F-41E0-A13F-FA7EA0757580}" type="pres">
      <dgm:prSet presAssocID="{781B08D0-D3B6-4054-BAB0-0C400C7217E7}" presName="sibTrans" presStyleCnt="0"/>
      <dgm:spPr/>
    </dgm:pt>
    <dgm:pt modelId="{EF14BD4A-286E-4EFA-9DD9-18E21159C328}" type="pres">
      <dgm:prSet presAssocID="{13850DAD-F16B-4E25-941D-8BCC8621FD28}" presName="node" presStyleLbl="node1" presStyleIdx="1" presStyleCnt="5">
        <dgm:presLayoutVars>
          <dgm:bulletEnabled val="1"/>
        </dgm:presLayoutVars>
      </dgm:prSet>
      <dgm:spPr/>
      <dgm:t>
        <a:bodyPr/>
        <a:lstStyle/>
        <a:p>
          <a:endParaRPr lang="en-US"/>
        </a:p>
      </dgm:t>
    </dgm:pt>
    <dgm:pt modelId="{C51B001F-331F-4E81-946F-FE4D7EB3996D}" type="pres">
      <dgm:prSet presAssocID="{76F047E6-41F0-41A2-BE1D-918C290FBC3C}" presName="sibTrans" presStyleCnt="0"/>
      <dgm:spPr/>
    </dgm:pt>
    <dgm:pt modelId="{5F7F17A3-6C9C-4B6E-BD0C-F923137167F2}" type="pres">
      <dgm:prSet presAssocID="{35BD1849-61BD-4A6E-B583-D56CA8CDD4DE}" presName="node" presStyleLbl="node1" presStyleIdx="2" presStyleCnt="5">
        <dgm:presLayoutVars>
          <dgm:bulletEnabled val="1"/>
        </dgm:presLayoutVars>
      </dgm:prSet>
      <dgm:spPr/>
      <dgm:t>
        <a:bodyPr/>
        <a:lstStyle/>
        <a:p>
          <a:endParaRPr lang="en-US"/>
        </a:p>
      </dgm:t>
    </dgm:pt>
    <dgm:pt modelId="{678B21FC-50E0-439B-8560-2DEEE9FE4561}" type="pres">
      <dgm:prSet presAssocID="{15FA54D3-BEC1-48CA-AFD2-DC3C7F90B18D}" presName="sibTrans" presStyleCnt="0"/>
      <dgm:spPr/>
    </dgm:pt>
    <dgm:pt modelId="{C7FBF130-EC00-40B7-A35C-B0FF2CD2140C}" type="pres">
      <dgm:prSet presAssocID="{FFDB133A-0FBF-493A-AC2F-FAD703D2E690}" presName="node" presStyleLbl="node1" presStyleIdx="3" presStyleCnt="5">
        <dgm:presLayoutVars>
          <dgm:bulletEnabled val="1"/>
        </dgm:presLayoutVars>
      </dgm:prSet>
      <dgm:spPr/>
      <dgm:t>
        <a:bodyPr/>
        <a:lstStyle/>
        <a:p>
          <a:endParaRPr lang="en-US"/>
        </a:p>
      </dgm:t>
    </dgm:pt>
    <dgm:pt modelId="{54B2C7EE-9DDB-4DAA-87FF-CBA85A7166A4}" type="pres">
      <dgm:prSet presAssocID="{9FCD046D-73D5-472B-9D4D-E6D336F1A84D}" presName="sibTrans" presStyleCnt="0"/>
      <dgm:spPr/>
    </dgm:pt>
    <dgm:pt modelId="{4B208470-8D95-4188-983E-95B042C6E1C2}" type="pres">
      <dgm:prSet presAssocID="{361E6107-5086-4E65-9FC9-E1DF03032BE6}" presName="node" presStyleLbl="node1" presStyleIdx="4" presStyleCnt="5">
        <dgm:presLayoutVars>
          <dgm:bulletEnabled val="1"/>
        </dgm:presLayoutVars>
      </dgm:prSet>
      <dgm:spPr/>
      <dgm:t>
        <a:bodyPr/>
        <a:lstStyle/>
        <a:p>
          <a:endParaRPr lang="en-US"/>
        </a:p>
      </dgm:t>
    </dgm:pt>
  </dgm:ptLst>
  <dgm:cxnLst>
    <dgm:cxn modelId="{B9896899-CC4C-4717-B88C-B0837A116AEB}" srcId="{732AC752-F6D9-4D6C-B75A-0B70336515A1}" destId="{13850DAD-F16B-4E25-941D-8BCC8621FD28}" srcOrd="1" destOrd="0" parTransId="{E8649093-5EDD-404D-B9B3-7DE7A07931F1}" sibTransId="{76F047E6-41F0-41A2-BE1D-918C290FBC3C}"/>
    <dgm:cxn modelId="{774EF30F-AC43-40B1-8AF1-11D0D3C9FE2B}" srcId="{732AC752-F6D9-4D6C-B75A-0B70336515A1}" destId="{35BD1849-61BD-4A6E-B583-D56CA8CDD4DE}" srcOrd="2" destOrd="0" parTransId="{C3C90C38-3C50-44DD-A6DC-2D2CEAAB0C3A}" sibTransId="{15FA54D3-BEC1-48CA-AFD2-DC3C7F90B18D}"/>
    <dgm:cxn modelId="{D4CD2BC8-1DB3-4E0D-9D5F-CDEAA5E1AD2E}" type="presOf" srcId="{FFDB133A-0FBF-493A-AC2F-FAD703D2E690}" destId="{C7FBF130-EC00-40B7-A35C-B0FF2CD2140C}" srcOrd="0" destOrd="0" presId="urn:microsoft.com/office/officeart/2005/8/layout/hList6"/>
    <dgm:cxn modelId="{A038EF06-2AA5-406B-A64F-C58AD9296F47}" srcId="{732AC752-F6D9-4D6C-B75A-0B70336515A1}" destId="{9CADF9EE-E19B-44A1-8B76-9B6DA77E3208}" srcOrd="0" destOrd="0" parTransId="{2BE520CD-BAB2-4BE9-A276-BEF7DB67553B}" sibTransId="{781B08D0-D3B6-4054-BAB0-0C400C7217E7}"/>
    <dgm:cxn modelId="{0CA798B9-784A-4BD4-A84B-D326B2AC9414}" type="presOf" srcId="{35BD1849-61BD-4A6E-B583-D56CA8CDD4DE}" destId="{5F7F17A3-6C9C-4B6E-BD0C-F923137167F2}" srcOrd="0" destOrd="0" presId="urn:microsoft.com/office/officeart/2005/8/layout/hList6"/>
    <dgm:cxn modelId="{4084F4F4-B4E3-4068-9A98-5A4EB0186247}" type="presOf" srcId="{13850DAD-F16B-4E25-941D-8BCC8621FD28}" destId="{EF14BD4A-286E-4EFA-9DD9-18E21159C328}" srcOrd="0" destOrd="0" presId="urn:microsoft.com/office/officeart/2005/8/layout/hList6"/>
    <dgm:cxn modelId="{D8C9512D-2205-4C4B-8CBA-38F8DDEFBA74}" type="presOf" srcId="{9CADF9EE-E19B-44A1-8B76-9B6DA77E3208}" destId="{4E22097B-1D7F-4921-93FE-D3238666E510}" srcOrd="0" destOrd="0" presId="urn:microsoft.com/office/officeart/2005/8/layout/hList6"/>
    <dgm:cxn modelId="{27FFAB63-BBF1-4E7D-8E27-EA658680A5FC}" srcId="{732AC752-F6D9-4D6C-B75A-0B70336515A1}" destId="{FFDB133A-0FBF-493A-AC2F-FAD703D2E690}" srcOrd="3" destOrd="0" parTransId="{E32436EC-A3E9-421B-AA37-36CC27AB0C8A}" sibTransId="{9FCD046D-73D5-472B-9D4D-E6D336F1A84D}"/>
    <dgm:cxn modelId="{34229F1F-018B-4D46-A56B-DD69E4C01777}" srcId="{732AC752-F6D9-4D6C-B75A-0B70336515A1}" destId="{361E6107-5086-4E65-9FC9-E1DF03032BE6}" srcOrd="4" destOrd="0" parTransId="{02A6C6AC-9052-47A2-BE3E-71FE430B2866}" sibTransId="{F6F64A9C-6B9A-4909-B590-D019267A29D0}"/>
    <dgm:cxn modelId="{7AB51B2A-C604-4BAC-8232-ABCC7D5FAAFE}" type="presOf" srcId="{361E6107-5086-4E65-9FC9-E1DF03032BE6}" destId="{4B208470-8D95-4188-983E-95B042C6E1C2}" srcOrd="0" destOrd="0" presId="urn:microsoft.com/office/officeart/2005/8/layout/hList6"/>
    <dgm:cxn modelId="{36D89A03-3F61-4C10-9AA1-6A22796F3C66}" type="presOf" srcId="{732AC752-F6D9-4D6C-B75A-0B70336515A1}" destId="{728DA0EA-8D01-4742-8B06-2E3D9E4462DC}" srcOrd="0" destOrd="0" presId="urn:microsoft.com/office/officeart/2005/8/layout/hList6"/>
    <dgm:cxn modelId="{88E61402-3FD1-472E-8B04-3FEDF317B4FF}" type="presParOf" srcId="{728DA0EA-8D01-4742-8B06-2E3D9E4462DC}" destId="{4E22097B-1D7F-4921-93FE-D3238666E510}" srcOrd="0" destOrd="0" presId="urn:microsoft.com/office/officeart/2005/8/layout/hList6"/>
    <dgm:cxn modelId="{33D6E8AD-73D7-45E6-81BD-F5EA15C88420}" type="presParOf" srcId="{728DA0EA-8D01-4742-8B06-2E3D9E4462DC}" destId="{68274116-775F-41E0-A13F-FA7EA0757580}" srcOrd="1" destOrd="0" presId="urn:microsoft.com/office/officeart/2005/8/layout/hList6"/>
    <dgm:cxn modelId="{4119E791-4679-485A-B190-0EAC3EC24903}" type="presParOf" srcId="{728DA0EA-8D01-4742-8B06-2E3D9E4462DC}" destId="{EF14BD4A-286E-4EFA-9DD9-18E21159C328}" srcOrd="2" destOrd="0" presId="urn:microsoft.com/office/officeart/2005/8/layout/hList6"/>
    <dgm:cxn modelId="{4F1692FA-2D4B-4672-B2F9-05CA516FF1F0}" type="presParOf" srcId="{728DA0EA-8D01-4742-8B06-2E3D9E4462DC}" destId="{C51B001F-331F-4E81-946F-FE4D7EB3996D}" srcOrd="3" destOrd="0" presId="urn:microsoft.com/office/officeart/2005/8/layout/hList6"/>
    <dgm:cxn modelId="{562A33F7-89FB-423F-B020-3E4F1B142481}" type="presParOf" srcId="{728DA0EA-8D01-4742-8B06-2E3D9E4462DC}" destId="{5F7F17A3-6C9C-4B6E-BD0C-F923137167F2}" srcOrd="4" destOrd="0" presId="urn:microsoft.com/office/officeart/2005/8/layout/hList6"/>
    <dgm:cxn modelId="{042C0643-EE30-460C-8DF0-81C92DFB1A1A}" type="presParOf" srcId="{728DA0EA-8D01-4742-8B06-2E3D9E4462DC}" destId="{678B21FC-50E0-439B-8560-2DEEE9FE4561}" srcOrd="5" destOrd="0" presId="urn:microsoft.com/office/officeart/2005/8/layout/hList6"/>
    <dgm:cxn modelId="{43743BA6-3435-4185-95EB-7BF83CAFA7AE}" type="presParOf" srcId="{728DA0EA-8D01-4742-8B06-2E3D9E4462DC}" destId="{C7FBF130-EC00-40B7-A35C-B0FF2CD2140C}" srcOrd="6" destOrd="0" presId="urn:microsoft.com/office/officeart/2005/8/layout/hList6"/>
    <dgm:cxn modelId="{F6C21D66-B223-49EA-AF7E-D69158A55C09}" type="presParOf" srcId="{728DA0EA-8D01-4742-8B06-2E3D9E4462DC}" destId="{54B2C7EE-9DDB-4DAA-87FF-CBA85A7166A4}" srcOrd="7" destOrd="0" presId="urn:microsoft.com/office/officeart/2005/8/layout/hList6"/>
    <dgm:cxn modelId="{976FC402-F026-4727-8579-478AD8B173A9}" type="presParOf" srcId="{728DA0EA-8D01-4742-8B06-2E3D9E4462DC}" destId="{4B208470-8D95-4188-983E-95B042C6E1C2}"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097B-1D7F-4921-93FE-D3238666E510}">
      <dsp:nvSpPr>
        <dsp:cNvPr id="0" name=""/>
        <dsp:cNvSpPr/>
      </dsp:nvSpPr>
      <dsp:spPr>
        <a:xfrm rot="16200000">
          <a:off x="-1696536" y="1700956"/>
          <a:ext cx="4953000" cy="1551086"/>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8069" bIns="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Pillar 1</a:t>
          </a:r>
        </a:p>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National Water Resources and Services Authority:</a:t>
          </a:r>
        </a:p>
        <a:p>
          <a:pPr lvl="0" algn="ctr" defTabSz="666750">
            <a:lnSpc>
              <a:spcPct val="90000"/>
            </a:lnSpc>
            <a:spcBef>
              <a:spcPct val="0"/>
            </a:spcBef>
            <a:spcAft>
              <a:spcPct val="35000"/>
            </a:spcAft>
          </a:pPr>
          <a:endParaRPr lang="en-US" sz="1500" kern="1200" dirty="0" smtClean="0">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Task team established</a:t>
          </a: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Draft Concept note Developed</a:t>
          </a:r>
          <a:endParaRPr lang="en-US" sz="1500" kern="1200" dirty="0">
            <a:solidFill>
              <a:schemeClr val="tx1"/>
            </a:solidFill>
            <a:latin typeface="Arial" panose="020B0604020202020204" pitchFamily="34" charset="0"/>
            <a:cs typeface="Arial" panose="020B0604020202020204" pitchFamily="34" charset="0"/>
          </a:endParaRPr>
        </a:p>
      </dsp:txBody>
      <dsp:txXfrm rot="5400000">
        <a:off x="4421" y="990599"/>
        <a:ext cx="1551086" cy="2971800"/>
      </dsp:txXfrm>
    </dsp:sp>
    <dsp:sp modelId="{EF14BD4A-286E-4EFA-9DD9-18E21159C328}">
      <dsp:nvSpPr>
        <dsp:cNvPr id="0" name=""/>
        <dsp:cNvSpPr/>
      </dsp:nvSpPr>
      <dsp:spPr>
        <a:xfrm rot="16200000">
          <a:off x="-29118" y="1700956"/>
          <a:ext cx="4953000" cy="1551086"/>
        </a:xfrm>
        <a:prstGeom prst="flowChartManualOperati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8069" bIns="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Pillar 2</a:t>
          </a:r>
        </a:p>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National Water Resources and Services Regulator :</a:t>
          </a: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Draft business case to be revised</a:t>
          </a:r>
          <a:endParaRPr lang="en-US" sz="1500" kern="1200" dirty="0">
            <a:solidFill>
              <a:schemeClr val="tx1"/>
            </a:solidFill>
            <a:latin typeface="Arial" panose="020B0604020202020204" pitchFamily="34" charset="0"/>
            <a:cs typeface="Arial" panose="020B0604020202020204" pitchFamily="34" charset="0"/>
          </a:endParaRPr>
        </a:p>
      </dsp:txBody>
      <dsp:txXfrm rot="5400000">
        <a:off x="1671839" y="990599"/>
        <a:ext cx="1551086" cy="2971800"/>
      </dsp:txXfrm>
    </dsp:sp>
    <dsp:sp modelId="{5F7F17A3-6C9C-4B6E-BD0C-F923137167F2}">
      <dsp:nvSpPr>
        <dsp:cNvPr id="0" name=""/>
        <dsp:cNvSpPr/>
      </dsp:nvSpPr>
      <dsp:spPr>
        <a:xfrm rot="16200000">
          <a:off x="1638300" y="1700956"/>
          <a:ext cx="4953000" cy="1551086"/>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8069" bIns="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Pillar 3</a:t>
          </a:r>
        </a:p>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Water Resources and Services Value Chain</a:t>
          </a:r>
          <a:endParaRPr lang="en-US" sz="1500" kern="1200" dirty="0">
            <a:latin typeface="Arial" panose="020B0604020202020204" pitchFamily="34" charset="0"/>
            <a:cs typeface="Arial" panose="020B0604020202020204" pitchFamily="34" charset="0"/>
          </a:endParaRPr>
        </a:p>
      </dsp:txBody>
      <dsp:txXfrm rot="5400000">
        <a:off x="3339257" y="990599"/>
        <a:ext cx="1551086" cy="2971800"/>
      </dsp:txXfrm>
    </dsp:sp>
    <dsp:sp modelId="{C7FBF130-EC00-40B7-A35C-B0FF2CD2140C}">
      <dsp:nvSpPr>
        <dsp:cNvPr id="0" name=""/>
        <dsp:cNvSpPr/>
      </dsp:nvSpPr>
      <dsp:spPr>
        <a:xfrm rot="16200000">
          <a:off x="3305718" y="1700956"/>
          <a:ext cx="4953000" cy="1551086"/>
        </a:xfrm>
        <a:prstGeom prst="flowChartManualOperati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8069" bIns="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Pillar 4</a:t>
          </a:r>
        </a:p>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A Water Resources and Services Master Plan</a:t>
          </a:r>
        </a:p>
        <a:p>
          <a:pPr lvl="0" algn="ctr" defTabSz="666750">
            <a:lnSpc>
              <a:spcPct val="90000"/>
            </a:lnSpc>
            <a:spcBef>
              <a:spcPct val="0"/>
            </a:spcBef>
            <a:spcAft>
              <a:spcPct val="35000"/>
            </a:spcAft>
          </a:pPr>
          <a:endParaRPr lang="en-US" sz="1500" kern="1200" dirty="0" smtClean="0">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Approved by Cabinet.</a:t>
          </a:r>
          <a:endParaRPr lang="en-US" sz="1500" kern="1200" dirty="0">
            <a:solidFill>
              <a:schemeClr val="tx1"/>
            </a:solidFill>
            <a:latin typeface="Arial" panose="020B0604020202020204" pitchFamily="34" charset="0"/>
            <a:cs typeface="Arial" panose="020B0604020202020204" pitchFamily="34" charset="0"/>
          </a:endParaRPr>
        </a:p>
      </dsp:txBody>
      <dsp:txXfrm rot="5400000">
        <a:off x="5006675" y="990599"/>
        <a:ext cx="1551086" cy="2971800"/>
      </dsp:txXfrm>
    </dsp:sp>
    <dsp:sp modelId="{4B208470-8D95-4188-983E-95B042C6E1C2}">
      <dsp:nvSpPr>
        <dsp:cNvPr id="0" name=""/>
        <dsp:cNvSpPr/>
      </dsp:nvSpPr>
      <dsp:spPr>
        <a:xfrm rot="16200000">
          <a:off x="4973136" y="1700956"/>
          <a:ext cx="4953000" cy="1551086"/>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8069" bIns="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Pillar 5</a:t>
          </a:r>
        </a:p>
        <a:p>
          <a:pPr lvl="0" algn="ctr" defTabSz="666750">
            <a:lnSpc>
              <a:spcPct val="90000"/>
            </a:lnSpc>
            <a:spcBef>
              <a:spcPct val="0"/>
            </a:spcBef>
            <a:spcAft>
              <a:spcPct val="35000"/>
            </a:spcAft>
          </a:pPr>
          <a:r>
            <a:rPr lang="en-US" sz="1500" kern="1200" dirty="0" smtClean="0">
              <a:latin typeface="Arial" panose="020B0604020202020204" pitchFamily="34" charset="0"/>
              <a:cs typeface="Arial" panose="020B0604020202020204" pitchFamily="34" charset="0"/>
            </a:rPr>
            <a:t>Institutional </a:t>
          </a:r>
          <a:r>
            <a:rPr lang="en-US" sz="1500" kern="1200" dirty="0" err="1" smtClean="0">
              <a:latin typeface="Arial" panose="020B0604020202020204" pitchFamily="34" charset="0"/>
              <a:cs typeface="Arial" panose="020B0604020202020204" pitchFamily="34" charset="0"/>
            </a:rPr>
            <a:t>Rationalisation</a:t>
          </a:r>
          <a:r>
            <a:rPr lang="en-US" sz="1500" kern="1200" dirty="0" smtClean="0">
              <a:latin typeface="Arial" panose="020B0604020202020204" pitchFamily="34" charset="0"/>
              <a:cs typeface="Arial" panose="020B0604020202020204" pitchFamily="34" charset="0"/>
            </a:rPr>
            <a:t> and </a:t>
          </a:r>
          <a:r>
            <a:rPr lang="en-US" sz="1500" kern="1200" dirty="0" err="1" smtClean="0">
              <a:latin typeface="Arial" panose="020B0604020202020204" pitchFamily="34" charset="0"/>
              <a:cs typeface="Arial" panose="020B0604020202020204" pitchFamily="34" charset="0"/>
            </a:rPr>
            <a:t>Organisational</a:t>
          </a:r>
          <a:r>
            <a:rPr lang="en-US" sz="1500" kern="1200" dirty="0" smtClean="0">
              <a:latin typeface="Arial" panose="020B0604020202020204" pitchFamily="34" charset="0"/>
              <a:cs typeface="Arial" panose="020B0604020202020204" pitchFamily="34" charset="0"/>
            </a:rPr>
            <a:t> Alignment</a:t>
          </a: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Progress :</a:t>
          </a: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7 CMAs will be established</a:t>
          </a:r>
        </a:p>
        <a:p>
          <a:pPr lvl="0" algn="ctr" defTabSz="666750">
            <a:lnSpc>
              <a:spcPct val="90000"/>
            </a:lnSpc>
            <a:spcBef>
              <a:spcPct val="0"/>
            </a:spcBef>
            <a:spcAft>
              <a:spcPct val="35000"/>
            </a:spcAft>
          </a:pPr>
          <a:r>
            <a:rPr lang="en-US" sz="1500" kern="1200" dirty="0" smtClean="0">
              <a:solidFill>
                <a:schemeClr val="tx1"/>
              </a:solidFill>
              <a:latin typeface="Arial" panose="020B0604020202020204" pitchFamily="34" charset="0"/>
              <a:cs typeface="Arial" panose="020B0604020202020204" pitchFamily="34" charset="0"/>
            </a:rPr>
            <a:t>Irrigation Boards transformed</a:t>
          </a:r>
        </a:p>
        <a:p>
          <a:pPr lvl="0" algn="ctr" defTabSz="666750">
            <a:lnSpc>
              <a:spcPct val="90000"/>
            </a:lnSpc>
            <a:spcBef>
              <a:spcPct val="0"/>
            </a:spcBef>
            <a:spcAft>
              <a:spcPct val="35000"/>
            </a:spcAft>
          </a:pPr>
          <a:endParaRPr lang="en-US" sz="1500" kern="1200" dirty="0">
            <a:latin typeface="Arial" panose="020B0604020202020204" pitchFamily="34" charset="0"/>
            <a:cs typeface="Arial" panose="020B0604020202020204" pitchFamily="34" charset="0"/>
          </a:endParaRPr>
        </a:p>
      </dsp:txBody>
      <dsp:txXfrm rot="5400000">
        <a:off x="6674093" y="990599"/>
        <a:ext cx="1551086" cy="29718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2802" y="0"/>
            <a:ext cx="4301543" cy="339884"/>
          </a:xfrm>
          <a:prstGeom prst="rect">
            <a:avLst/>
          </a:prstGeom>
        </p:spPr>
        <p:txBody>
          <a:bodyPr vert="horz" lIns="91440" tIns="45720" rIns="91440" bIns="45720" rtlCol="0"/>
          <a:lstStyle>
            <a:lvl1pPr algn="r">
              <a:defRPr sz="1200"/>
            </a:lvl1pPr>
          </a:lstStyle>
          <a:p>
            <a:r>
              <a:rPr lang="en-US" smtClean="0"/>
              <a:t>5/5/2018</a:t>
            </a:r>
            <a:endParaRPr lang="en-ZA"/>
          </a:p>
        </p:txBody>
      </p:sp>
      <p:sp>
        <p:nvSpPr>
          <p:cNvPr id="4" name="Footer Placeholder 3"/>
          <p:cNvSpPr>
            <a:spLocks noGrp="1"/>
          </p:cNvSpPr>
          <p:nvPr>
            <p:ph type="ftr" sz="quarter" idx="2"/>
          </p:nvPr>
        </p:nvSpPr>
        <p:spPr>
          <a:xfrm>
            <a:off x="4" y="6456612"/>
            <a:ext cx="4301543" cy="33988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2802" y="6456612"/>
            <a:ext cx="4301543" cy="339884"/>
          </a:xfrm>
          <a:prstGeom prst="rect">
            <a:avLst/>
          </a:prstGeom>
        </p:spPr>
        <p:txBody>
          <a:bodyPr vert="horz" lIns="91440" tIns="45720" rIns="91440" bIns="45720" rtlCol="0" anchor="b"/>
          <a:lstStyle>
            <a:lvl1pPr algn="r">
              <a:defRPr sz="1200"/>
            </a:lvl1pPr>
          </a:lstStyle>
          <a:p>
            <a:fld id="{7B9B3A65-F5D8-4269-A1A9-9597FC9E77D8}" type="slidenum">
              <a:rPr lang="en-ZA" smtClean="0"/>
              <a:pPr/>
              <a:t>‹#›</a:t>
            </a:fld>
            <a:endParaRPr lang="en-ZA"/>
          </a:p>
        </p:txBody>
      </p:sp>
    </p:spTree>
    <p:extLst>
      <p:ext uri="{BB962C8B-B14F-4D97-AF65-F5344CB8AC3E}">
        <p14:creationId xmlns:p14="http://schemas.microsoft.com/office/powerpoint/2010/main" val="39847003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4"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562280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r>
              <a:rPr lang="en-US" smtClean="0"/>
              <a:t>5/5/2018</a:t>
            </a:r>
            <a:endParaRPr lang="en-US"/>
          </a:p>
        </p:txBody>
      </p:sp>
      <p:sp>
        <p:nvSpPr>
          <p:cNvPr id="14340"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92665"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4"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5622802"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56998C6B-F10D-43AD-87FD-4DB34CAF45A6}" type="slidenum">
              <a:rPr lang="en-US"/>
              <a:pPr>
                <a:defRPr/>
              </a:pPr>
              <a:t>‹#›</a:t>
            </a:fld>
            <a:endParaRPr lang="en-US"/>
          </a:p>
        </p:txBody>
      </p:sp>
    </p:spTree>
    <p:extLst>
      <p:ext uri="{BB962C8B-B14F-4D97-AF65-F5344CB8AC3E}">
        <p14:creationId xmlns:p14="http://schemas.microsoft.com/office/powerpoint/2010/main" val="355151824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baseline="0" dirty="0" smtClean="0">
                <a:solidFill>
                  <a:schemeClr val="tx1"/>
                </a:solidFill>
                <a:latin typeface="Calibri" pitchFamily="34" charset="0"/>
                <a:ea typeface="ＭＳ Ｐゴシック" charset="0"/>
                <a:cs typeface="ＭＳ Ｐゴシック" charset="0"/>
              </a:rPr>
              <a:t>139. Provincial intervention in local government-(1) </a:t>
            </a:r>
            <a:r>
              <a:rPr lang="en-US" sz="1100" b="0" i="0" u="none" strike="noStrike" kern="1200" baseline="0" dirty="0" smtClean="0">
                <a:solidFill>
                  <a:schemeClr val="tx1"/>
                </a:solidFill>
                <a:latin typeface="Calibri" pitchFamily="34" charset="0"/>
                <a:ea typeface="ＭＳ Ｐゴシック" charset="0"/>
                <a:cs typeface="ＭＳ Ｐゴシック" charset="0"/>
              </a:rPr>
              <a:t>When a municipality cannot or does not fulfill an executive obligation in terms of the Constitution or legislation, the relevant provincial executive may intervene by taking any appropriate steps to ensure fulfillment of that obligation</a:t>
            </a:r>
          </a:p>
          <a:p>
            <a:endParaRPr lang="en-US" sz="1100" b="0" i="0" u="none" strike="noStrike" kern="1200" baseline="0" dirty="0" smtClean="0">
              <a:solidFill>
                <a:schemeClr val="tx1"/>
              </a:solidFill>
              <a:latin typeface="Calibri" pitchFamily="34" charset="0"/>
              <a:ea typeface="ＭＳ Ｐゴシック" charset="0"/>
            </a:endParaRPr>
          </a:p>
          <a:p>
            <a:r>
              <a:rPr lang="en-US" sz="1200" b="1" i="0" u="none" strike="noStrike" kern="1200" baseline="0" dirty="0" smtClean="0">
                <a:solidFill>
                  <a:schemeClr val="tx1"/>
                </a:solidFill>
                <a:latin typeface="Calibri" pitchFamily="34" charset="0"/>
                <a:ea typeface="ＭＳ Ｐゴシック" charset="0"/>
                <a:cs typeface="ＭＳ Ｐゴシック" charset="0"/>
              </a:rPr>
              <a:t>139. (7) </a:t>
            </a:r>
            <a:r>
              <a:rPr lang="en-US" sz="1200" b="0" i="0" u="none" strike="noStrike" kern="1200" baseline="0" dirty="0" smtClean="0">
                <a:solidFill>
                  <a:schemeClr val="tx1"/>
                </a:solidFill>
                <a:latin typeface="Calibri" pitchFamily="34" charset="0"/>
                <a:ea typeface="ＭＳ Ｐゴシック" charset="0"/>
                <a:cs typeface="ＭＳ Ｐゴシック" charset="0"/>
              </a:rPr>
              <a:t>If a provincial executive cannot or does not or does not adequately exercise the powers or perform the functions referred to in subsection (4) or (5), the </a:t>
            </a:r>
            <a:r>
              <a:rPr lang="en-US" sz="1200" b="1" i="0" u="none" strike="noStrike" kern="1200" baseline="0" dirty="0" smtClean="0">
                <a:solidFill>
                  <a:schemeClr val="tx1"/>
                </a:solidFill>
                <a:latin typeface="Calibri" pitchFamily="34" charset="0"/>
                <a:ea typeface="ＭＳ Ｐゴシック" charset="0"/>
                <a:cs typeface="ＭＳ Ｐゴシック" charset="0"/>
              </a:rPr>
              <a:t>national executive must intervene</a:t>
            </a:r>
            <a:r>
              <a:rPr lang="en-US" sz="1200" b="0" i="0" u="none" strike="noStrike" kern="1200" baseline="0" dirty="0" smtClean="0">
                <a:solidFill>
                  <a:schemeClr val="tx1"/>
                </a:solidFill>
                <a:latin typeface="Calibri" pitchFamily="34" charset="0"/>
                <a:ea typeface="ＭＳ Ｐゴシック" charset="0"/>
                <a:cs typeface="ＭＳ Ｐゴシック" charset="0"/>
              </a:rPr>
              <a:t> in terms of subsection </a:t>
            </a:r>
            <a:r>
              <a:rPr lang="en-US" sz="1200" b="0" i="1" u="none" strike="noStrike" kern="1200" baseline="0" dirty="0" smtClean="0">
                <a:solidFill>
                  <a:schemeClr val="tx1"/>
                </a:solidFill>
                <a:latin typeface="Calibri" pitchFamily="34" charset="0"/>
                <a:ea typeface="ＭＳ Ｐゴシック" charset="0"/>
                <a:cs typeface="ＭＳ Ｐゴシック" charset="0"/>
              </a:rPr>
              <a:t>(I)</a:t>
            </a:r>
            <a:r>
              <a:rPr lang="en-US" sz="1200" b="0" i="0" u="none" strike="noStrike" kern="1200" baseline="0" dirty="0" smtClean="0">
                <a:solidFill>
                  <a:schemeClr val="tx1"/>
                </a:solidFill>
                <a:latin typeface="Calibri" pitchFamily="34" charset="0"/>
                <a:ea typeface="ＭＳ Ｐゴシック" charset="0"/>
                <a:cs typeface="ＭＳ Ｐゴシック" charset="0"/>
              </a:rPr>
              <a:t>or </a:t>
            </a:r>
            <a:r>
              <a:rPr lang="en-US" sz="1200" b="0" i="1" u="none" strike="noStrike" kern="1200" baseline="0" dirty="0" smtClean="0">
                <a:solidFill>
                  <a:schemeClr val="tx1"/>
                </a:solidFill>
                <a:latin typeface="Calibri" pitchFamily="34" charset="0"/>
                <a:ea typeface="ＭＳ Ｐゴシック" charset="0"/>
                <a:cs typeface="ＭＳ Ｐゴシック" charset="0"/>
              </a:rPr>
              <a:t>( 5 ) </a:t>
            </a:r>
            <a:r>
              <a:rPr lang="en-US" sz="1200" b="0" i="0" u="none" strike="noStrike" kern="1200" baseline="0" dirty="0" smtClean="0">
                <a:solidFill>
                  <a:schemeClr val="tx1"/>
                </a:solidFill>
                <a:latin typeface="Calibri" pitchFamily="34" charset="0"/>
                <a:ea typeface="ＭＳ Ｐゴシック" charset="0"/>
                <a:cs typeface="ＭＳ Ｐゴシック" charset="0"/>
              </a:rPr>
              <a:t>in the stead of the relevant provincial executive.</a:t>
            </a:r>
            <a:endParaRPr lang="en-US" sz="1100"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18</a:t>
            </a:fld>
            <a:endParaRPr lang="en-US"/>
          </a:p>
        </p:txBody>
      </p:sp>
    </p:spTree>
    <p:extLst>
      <p:ext uri="{BB962C8B-B14F-4D97-AF65-F5344CB8AC3E}">
        <p14:creationId xmlns:p14="http://schemas.microsoft.com/office/powerpoint/2010/main" val="217092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pPr>
                <a:defRPr/>
              </a:pPr>
              <a:t>19</a:t>
            </a:fld>
            <a:endParaRPr lang="en-US"/>
          </a:p>
        </p:txBody>
      </p:sp>
    </p:spTree>
    <p:extLst>
      <p:ext uri="{BB962C8B-B14F-4D97-AF65-F5344CB8AC3E}">
        <p14:creationId xmlns:p14="http://schemas.microsoft.com/office/powerpoint/2010/main" val="202369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solidFill>
                  <a:srgbClr val="000000"/>
                </a:solidFill>
                <a:latin typeface="Calibri" pitchFamily="34" charset="0"/>
                <a:ea typeface="ＭＳ Ｐゴシック" pitchFamily="34" charset="-128"/>
              </a:rPr>
              <a:pPr>
                <a:defRPr/>
              </a:pPr>
              <a:t>20</a:t>
            </a:fld>
            <a:endParaRPr lang="en-US" dirty="0">
              <a:solidFill>
                <a:srgbClr val="000000"/>
              </a:solidFill>
              <a:latin typeface="Calibri" pitchFamily="34" charset="0"/>
              <a:ea typeface="ＭＳ Ｐゴシック" pitchFamily="34" charset="-128"/>
            </a:endParaRPr>
          </a:p>
        </p:txBody>
      </p:sp>
      <p:sp>
        <p:nvSpPr>
          <p:cNvPr id="5" name="Date Placeholder 4"/>
          <p:cNvSpPr>
            <a:spLocks noGrp="1"/>
          </p:cNvSpPr>
          <p:nvPr>
            <p:ph type="dt" idx="11"/>
          </p:nvPr>
        </p:nvSpPr>
        <p:spPr/>
        <p:txBody>
          <a:bodyPr/>
          <a:lstStyle/>
          <a:p>
            <a:pPr>
              <a:defRPr/>
            </a:pPr>
            <a:r>
              <a:rPr lang="en-US" smtClean="0"/>
              <a:t>5/5/2018</a:t>
            </a:r>
            <a:endParaRPr lang="en-US"/>
          </a:p>
        </p:txBody>
      </p:sp>
    </p:spTree>
    <p:extLst>
      <p:ext uri="{BB962C8B-B14F-4D97-AF65-F5344CB8AC3E}">
        <p14:creationId xmlns:p14="http://schemas.microsoft.com/office/powerpoint/2010/main" val="300820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4325E3E-B192-477E-9389-3800BCB060AD}" type="slidenum">
              <a:rPr lang="en-US" smtClean="0"/>
              <a:pPr>
                <a:defRPr/>
              </a:pPr>
              <a:t>27</a:t>
            </a:fld>
            <a:endParaRPr lang="en-US"/>
          </a:p>
        </p:txBody>
      </p:sp>
    </p:spTree>
    <p:extLst>
      <p:ext uri="{BB962C8B-B14F-4D97-AF65-F5344CB8AC3E}">
        <p14:creationId xmlns:p14="http://schemas.microsoft.com/office/powerpoint/2010/main" val="2486134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pPr>
              <a:defRPr/>
            </a:pPr>
            <a:r>
              <a:rPr lang="en-US" smtClean="0"/>
              <a:t>5/5/2018</a:t>
            </a:r>
            <a:endParaRPr lang="en-US"/>
          </a:p>
        </p:txBody>
      </p:sp>
      <p:sp>
        <p:nvSpPr>
          <p:cNvPr id="5" name="Slide Number Placeholder 4"/>
          <p:cNvSpPr>
            <a:spLocks noGrp="1"/>
          </p:cNvSpPr>
          <p:nvPr>
            <p:ph type="sldNum" sz="quarter" idx="11"/>
          </p:nvPr>
        </p:nvSpPr>
        <p:spPr/>
        <p:txBody>
          <a:bodyPr/>
          <a:lstStyle/>
          <a:p>
            <a:pPr>
              <a:defRPr/>
            </a:pPr>
            <a:fld id="{56998C6B-F10D-43AD-87FD-4DB34CAF45A6}" type="slidenum">
              <a:rPr lang="en-US" smtClean="0"/>
              <a:pPr>
                <a:defRPr/>
              </a:pPr>
              <a:t>30</a:t>
            </a:fld>
            <a:endParaRPr lang="en-US"/>
          </a:p>
        </p:txBody>
      </p:sp>
    </p:spTree>
    <p:extLst>
      <p:ext uri="{BB962C8B-B14F-4D97-AF65-F5344CB8AC3E}">
        <p14:creationId xmlns:p14="http://schemas.microsoft.com/office/powerpoint/2010/main" val="266651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The central element of the economic stimulus and recovery plan is the reprioritisation of spending towards activities that have the greatest impact on economic growth, domestic demand and job creation, with a particular emphasis on township and rural economies, women and youth.</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Our government has limited fiscal space to increase spending or borrowing, it is imperative that we make sure that the resources that we do have are used to the greatest effect. </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Re-prioritised funding will be directed towards investments in agriculture and economic activity in townships and rural areas. </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Prioritised the revitalisation of three regional and 26 township industrial parks as catalysts for broader economic and industrial development in townships and rural areas.</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With a view to unlocking the potential to create more jobs on a large scale we have decided to set up a South Africa Infrastructure Fund, which will fundamentally transform our approach to the roll-out, building and implementation of infrastructure projects. </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The private sector will be invited to enter into meaningful partnerships with government in this fund. </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The dedicated Infrastructure Execution Team in the Presidency will identify and quantify ‘shovel ready’ public sector projects, such as roads and dams, and engage the private sector to manage delivery.</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As part of the reprioritisation of spending, additional infrastructure funding will be directed towards provincial and national roads, human settlements, water infrastructure, schools, student accommodation and public transport.</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We have identified 57 priority pilot municipalities in order to unlock infrastructure spending in the short term. </a:t>
            </a:r>
          </a:p>
          <a:p>
            <a:pPr marL="171450" indent="-171450">
              <a:buFont typeface="Arial" pitchFamily="34" charset="0"/>
              <a:buChar char="•"/>
            </a:pPr>
            <a:r>
              <a:rPr lang="en-ZA" sz="1200" b="0" i="0" kern="1200" dirty="0" smtClean="0">
                <a:solidFill>
                  <a:schemeClr val="tx1"/>
                </a:solidFill>
                <a:effectLst/>
                <a:latin typeface="Calibri" pitchFamily="34" charset="0"/>
                <a:ea typeface="MS PGothic" pitchFamily="34" charset="-128"/>
                <a:cs typeface="ＭＳ Ｐゴシック" charset="0"/>
              </a:rPr>
              <a:t>This spending will cover, among other things, sewerage purification and reticulation, refuse sites, electricity reticulation and water reservoirs.</a:t>
            </a:r>
          </a:p>
          <a:p>
            <a:pPr marL="0" indent="0">
              <a:buFont typeface="Arial" pitchFamily="34" charset="0"/>
              <a:buNone/>
            </a:pPr>
            <a:endParaRPr lang="en-ZA" dirty="0"/>
          </a:p>
        </p:txBody>
      </p:sp>
      <p:sp>
        <p:nvSpPr>
          <p:cNvPr id="4" name="Date Placeholder 3"/>
          <p:cNvSpPr>
            <a:spLocks noGrp="1"/>
          </p:cNvSpPr>
          <p:nvPr>
            <p:ph type="dt" idx="10"/>
          </p:nvPr>
        </p:nvSpPr>
        <p:spPr/>
        <p:txBody>
          <a:bodyPr/>
          <a:lstStyle/>
          <a:p>
            <a:pPr>
              <a:defRPr/>
            </a:pPr>
            <a:r>
              <a:rPr lang="en-US" smtClean="0"/>
              <a:t>5/5/2018</a:t>
            </a:r>
            <a:endParaRPr lang="en-US"/>
          </a:p>
        </p:txBody>
      </p:sp>
      <p:sp>
        <p:nvSpPr>
          <p:cNvPr id="5" name="Slide Number Placeholder 4"/>
          <p:cNvSpPr>
            <a:spLocks noGrp="1"/>
          </p:cNvSpPr>
          <p:nvPr>
            <p:ph type="sldNum" sz="quarter" idx="11"/>
          </p:nvPr>
        </p:nvSpPr>
        <p:spPr/>
        <p:txBody>
          <a:bodyPr/>
          <a:lstStyle/>
          <a:p>
            <a:pPr>
              <a:defRPr/>
            </a:pPr>
            <a:fld id="{56998C6B-F10D-43AD-87FD-4DB34CAF45A6}" type="slidenum">
              <a:rPr lang="en-US" smtClean="0"/>
              <a:pPr>
                <a:defRPr/>
              </a:pPr>
              <a:t>3</a:t>
            </a:fld>
            <a:endParaRPr lang="en-US"/>
          </a:p>
        </p:txBody>
      </p:sp>
    </p:spTree>
    <p:extLst>
      <p:ext uri="{BB962C8B-B14F-4D97-AF65-F5344CB8AC3E}">
        <p14:creationId xmlns:p14="http://schemas.microsoft.com/office/powerpoint/2010/main" val="184819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and to have the environment protected, for the benefit of present and future generations, through reasonable legislative and other measures that prevent pollution and ecological degradation; (ii) promote conservation; and (iii) secure ecologically sustainable development and use of natural resources while promoting justifiable economic and social development</a:t>
            </a:r>
          </a:p>
          <a:p>
            <a:endParaRPr lang="en-ZA" dirty="0" smtClean="0"/>
          </a:p>
          <a:p>
            <a:r>
              <a:rPr lang="en-ZA" dirty="0" smtClean="0"/>
              <a:t>This is an opportunity to remind delegates that the NWA and the Constitution only have 2 rights-based users and that DWS is tightening its focus to concentrate on its 2 primary responsibilities, namely making sure basic provision happens and looking after the resource. It’s an opportunity to set the record straight if there may be some misunderstanding regarding the fact that beyond the two rights-based uses, all others are entitled users (therefore not guaranteed) – and especially so in a constrained environment such as the one the country is in at present….</a:t>
            </a:r>
          </a:p>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solidFill>
                  <a:srgbClr val="000000"/>
                </a:solidFill>
                <a:latin typeface="Calibri" pitchFamily="34" charset="0"/>
                <a:ea typeface="ＭＳ Ｐゴシック" pitchFamily="34" charset="-128"/>
              </a:rPr>
              <a:pPr>
                <a:defRPr/>
              </a:pPr>
              <a:t>4</a:t>
            </a:fld>
            <a:endParaRPr lang="en-US" dirty="0">
              <a:solidFill>
                <a:srgbClr val="000000"/>
              </a:solidFill>
              <a:latin typeface="Calibri" pitchFamily="34" charset="0"/>
              <a:ea typeface="ＭＳ Ｐゴシック" pitchFamily="34" charset="-128"/>
            </a:endParaRPr>
          </a:p>
        </p:txBody>
      </p:sp>
      <p:sp>
        <p:nvSpPr>
          <p:cNvPr id="5" name="Date Placeholder 4"/>
          <p:cNvSpPr>
            <a:spLocks noGrp="1"/>
          </p:cNvSpPr>
          <p:nvPr>
            <p:ph type="dt" idx="11"/>
          </p:nvPr>
        </p:nvSpPr>
        <p:spPr/>
        <p:txBody>
          <a:bodyPr/>
          <a:lstStyle/>
          <a:p>
            <a:pPr>
              <a:defRPr/>
            </a:pPr>
            <a:r>
              <a:rPr lang="en-US" smtClean="0"/>
              <a:t>5/5/2018</a:t>
            </a:r>
            <a:endParaRPr lang="en-US"/>
          </a:p>
        </p:txBody>
      </p:sp>
    </p:spTree>
    <p:extLst>
      <p:ext uri="{BB962C8B-B14F-4D97-AF65-F5344CB8AC3E}">
        <p14:creationId xmlns:p14="http://schemas.microsoft.com/office/powerpoint/2010/main" val="404910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and to have the environment protected, for the benefit of present and future generations, through reasonable legislative and other measures that prevent pollution and ecological degradation; (ii) promote conservation; and (iii) secure ecologically sustainable development and use of natural resources while promoting justifiable economic and social development;</a:t>
            </a:r>
          </a:p>
          <a:p>
            <a:endParaRPr lang="en-ZA" dirty="0" smtClean="0"/>
          </a:p>
          <a:p>
            <a:r>
              <a:rPr lang="en-ZA" dirty="0" smtClean="0"/>
              <a:t>While the restitution of agricultural land has been slower than intended, the reallocation of water has not always kept pace with the transfer of that land. In some instances, the previous owners traded away their existing lawful water use rights, so that the water allocation was not transferred to land reform beneficiaries. </a:t>
            </a:r>
          </a:p>
          <a:p>
            <a:endParaRPr lang="en-ZA" dirty="0" smtClean="0"/>
          </a:p>
          <a:p>
            <a:endParaRPr lang="en-ZA" dirty="0" smtClean="0"/>
          </a:p>
          <a:p>
            <a:r>
              <a:rPr lang="en-ZA" dirty="0" smtClean="0"/>
              <a:t>This is an opportunity to remind delegates that the NWA and the Constitution only have 2 rights-based users and that DWS is tightening its focus to concentrate on its 2 primary responsibilities, namely making sure basic provision happens and looking after the resource. It’s an opportunity to set the record straight if there may be some misunderstanding regarding the fact that beyond the two rights-based uses, all others are entitled users (therefore not guaranteed) – and especially so in a constrained environment such as the one the country is in at present….</a:t>
            </a:r>
          </a:p>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solidFill>
                  <a:srgbClr val="000000"/>
                </a:solidFill>
                <a:latin typeface="Calibri" pitchFamily="34" charset="0"/>
                <a:ea typeface="ＭＳ Ｐゴシック" pitchFamily="34" charset="-128"/>
              </a:rPr>
              <a:pPr>
                <a:defRPr/>
              </a:pPr>
              <a:t>5</a:t>
            </a:fld>
            <a:endParaRPr lang="en-US" dirty="0">
              <a:solidFill>
                <a:srgbClr val="000000"/>
              </a:solidFill>
              <a:latin typeface="Calibri" pitchFamily="34" charset="0"/>
              <a:ea typeface="ＭＳ Ｐゴシック" pitchFamily="34" charset="-128"/>
            </a:endParaRPr>
          </a:p>
        </p:txBody>
      </p:sp>
      <p:sp>
        <p:nvSpPr>
          <p:cNvPr id="5" name="Date Placeholder 4"/>
          <p:cNvSpPr>
            <a:spLocks noGrp="1"/>
          </p:cNvSpPr>
          <p:nvPr>
            <p:ph type="dt" idx="11"/>
          </p:nvPr>
        </p:nvSpPr>
        <p:spPr/>
        <p:txBody>
          <a:bodyPr/>
          <a:lstStyle/>
          <a:p>
            <a:pPr>
              <a:defRPr/>
            </a:pPr>
            <a:r>
              <a:rPr lang="en-US" smtClean="0"/>
              <a:t>5/5/2018</a:t>
            </a:r>
            <a:endParaRPr lang="en-US"/>
          </a:p>
        </p:txBody>
      </p:sp>
    </p:spTree>
    <p:extLst>
      <p:ext uri="{BB962C8B-B14F-4D97-AF65-F5344CB8AC3E}">
        <p14:creationId xmlns:p14="http://schemas.microsoft.com/office/powerpoint/2010/main" val="404910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and to have the environment protected, for the benefit of present and future generations, through reasonable legislative and other measures that prevent pollution and ecological degradation; (ii) promote conservation; and (iii) secure ecologically sustainable development and use of natural resources while promoting justifiable economic and social development</a:t>
            </a:r>
          </a:p>
          <a:p>
            <a:endParaRPr lang="en-ZA" dirty="0" smtClean="0"/>
          </a:p>
          <a:p>
            <a:r>
              <a:rPr lang="en-ZA" dirty="0" smtClean="0"/>
              <a:t>This is an opportunity to remind delegates that the NWA and the Constitution only have 2 rights-based users and that DWS is tightening its focus to concentrate on its 2 primary responsibilities, namely making sure basic provision happens and looking after the resource. It’s an opportunity to set the record straight if there may be some misunderstanding regarding the fact that beyond the two rights-based uses, all others are entitled users (therefore not guaranteed) – and especially so in a constrained environment such as the one the country is in at present….</a:t>
            </a:r>
          </a:p>
          <a:p>
            <a:endParaRPr lang="en-Z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dirty="0" smtClean="0"/>
              <a:t>NW&amp;SMP: The Master Plan points out the priority actions required until 2030 to ensure the water security and equitable access to water and sanitation services for all in RSA. It was developed in partnership with all relevant organs of state and water sector stakeholders, to give effect to local, national, regional, continental and international water and sanitation delivery targets and commitments.</a:t>
            </a:r>
          </a:p>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solidFill>
                  <a:srgbClr val="000000"/>
                </a:solidFill>
                <a:latin typeface="Calibri" pitchFamily="34" charset="0"/>
                <a:ea typeface="ＭＳ Ｐゴシック" pitchFamily="34" charset="-128"/>
              </a:rPr>
              <a:pPr>
                <a:defRPr/>
              </a:pPr>
              <a:t>6</a:t>
            </a:fld>
            <a:endParaRPr lang="en-US" dirty="0">
              <a:solidFill>
                <a:srgbClr val="000000"/>
              </a:solidFill>
              <a:latin typeface="Calibri" pitchFamily="34" charset="0"/>
              <a:ea typeface="ＭＳ Ｐゴシック" pitchFamily="34" charset="-128"/>
            </a:endParaRPr>
          </a:p>
        </p:txBody>
      </p:sp>
      <p:sp>
        <p:nvSpPr>
          <p:cNvPr id="5" name="Date Placeholder 4"/>
          <p:cNvSpPr>
            <a:spLocks noGrp="1"/>
          </p:cNvSpPr>
          <p:nvPr>
            <p:ph type="dt" idx="11"/>
          </p:nvPr>
        </p:nvSpPr>
        <p:spPr/>
        <p:txBody>
          <a:bodyPr/>
          <a:lstStyle/>
          <a:p>
            <a:pPr>
              <a:defRPr/>
            </a:pPr>
            <a:r>
              <a:rPr lang="en-US" smtClean="0"/>
              <a:t>5/5/2018</a:t>
            </a:r>
            <a:endParaRPr lang="en-US"/>
          </a:p>
        </p:txBody>
      </p:sp>
    </p:spTree>
    <p:extLst>
      <p:ext uri="{BB962C8B-B14F-4D97-AF65-F5344CB8AC3E}">
        <p14:creationId xmlns:p14="http://schemas.microsoft.com/office/powerpoint/2010/main" val="404910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Trevor – we will make slight corrections and additions to this slide before Friday – I want to add the UN HLP to the Drivers, and Barbie has some additions to the finance alert. . This slide provides the presenter with the opportunity to point out that the structure of the </a:t>
            </a:r>
            <a:r>
              <a:rPr lang="en-ZA" dirty="0" err="1"/>
              <a:t>parthenon</a:t>
            </a:r>
            <a:r>
              <a:rPr lang="en-ZA" dirty="0"/>
              <a:t> has been tweaked, with the honeycombs now incorporated.  </a:t>
            </a:r>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pPr>
                <a:defRPr/>
              </a:pPr>
              <a:t>9</a:t>
            </a:fld>
            <a:endParaRPr lang="en-US"/>
          </a:p>
        </p:txBody>
      </p:sp>
    </p:spTree>
    <p:extLst>
      <p:ext uri="{BB962C8B-B14F-4D97-AF65-F5344CB8AC3E}">
        <p14:creationId xmlns:p14="http://schemas.microsoft.com/office/powerpoint/2010/main" val="1530551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pPr>
                <a:defRPr/>
              </a:pPr>
              <a:t>15</a:t>
            </a:fld>
            <a:endParaRPr lang="en-US"/>
          </a:p>
        </p:txBody>
      </p:sp>
    </p:spTree>
    <p:extLst>
      <p:ext uri="{BB962C8B-B14F-4D97-AF65-F5344CB8AC3E}">
        <p14:creationId xmlns:p14="http://schemas.microsoft.com/office/powerpoint/2010/main" val="580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While the restitution of agricultural land has been slower than intended, the reallocation of water has not always kept pace with the transfer of that land. In some instances, the previous owners traded away their existing lawful water use rights, so that the water allocation was not transferred to land reform beneficiaries. </a:t>
            </a:r>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solidFill>
                  <a:srgbClr val="000000"/>
                </a:solidFill>
                <a:latin typeface="Calibri" pitchFamily="34" charset="0"/>
                <a:ea typeface="ＭＳ Ｐゴシック" pitchFamily="34" charset="-128"/>
              </a:rPr>
              <a:pPr>
                <a:defRPr/>
              </a:pPr>
              <a:t>16</a:t>
            </a:fld>
            <a:endParaRPr lang="en-US" dirty="0">
              <a:solidFill>
                <a:srgbClr val="000000"/>
              </a:solidFill>
              <a:latin typeface="Calibri" pitchFamily="34" charset="0"/>
              <a:ea typeface="ＭＳ Ｐゴシック" pitchFamily="34" charset="-128"/>
            </a:endParaRPr>
          </a:p>
        </p:txBody>
      </p:sp>
      <p:sp>
        <p:nvSpPr>
          <p:cNvPr id="5" name="Date Placeholder 4"/>
          <p:cNvSpPr>
            <a:spLocks noGrp="1"/>
          </p:cNvSpPr>
          <p:nvPr>
            <p:ph type="dt" idx="11"/>
          </p:nvPr>
        </p:nvSpPr>
        <p:spPr/>
        <p:txBody>
          <a:bodyPr/>
          <a:lstStyle/>
          <a:p>
            <a:pPr>
              <a:defRPr/>
            </a:pPr>
            <a:r>
              <a:rPr lang="en-US" smtClean="0"/>
              <a:t>5/5/2018</a:t>
            </a:r>
            <a:endParaRPr lang="en-US"/>
          </a:p>
        </p:txBody>
      </p:sp>
    </p:spTree>
    <p:extLst>
      <p:ext uri="{BB962C8B-B14F-4D97-AF65-F5344CB8AC3E}">
        <p14:creationId xmlns:p14="http://schemas.microsoft.com/office/powerpoint/2010/main" val="97573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6998C6B-F10D-43AD-87FD-4DB34CAF45A6}" type="slidenum">
              <a:rPr lang="en-US" smtClean="0">
                <a:solidFill>
                  <a:srgbClr val="000000"/>
                </a:solidFill>
                <a:latin typeface="Calibri" pitchFamily="34" charset="0"/>
                <a:ea typeface="ＭＳ Ｐゴシック" pitchFamily="34" charset="-128"/>
              </a:rPr>
              <a:pPr>
                <a:defRPr/>
              </a:pPr>
              <a:t>17</a:t>
            </a:fld>
            <a:endParaRPr lang="en-US" dirty="0">
              <a:solidFill>
                <a:srgbClr val="000000"/>
              </a:solidFill>
              <a:latin typeface="Calibri" pitchFamily="34" charset="0"/>
              <a:ea typeface="ＭＳ Ｐゴシック" pitchFamily="34" charset="-128"/>
            </a:endParaRPr>
          </a:p>
        </p:txBody>
      </p:sp>
      <p:sp>
        <p:nvSpPr>
          <p:cNvPr id="5" name="Date Placeholder 4"/>
          <p:cNvSpPr>
            <a:spLocks noGrp="1"/>
          </p:cNvSpPr>
          <p:nvPr>
            <p:ph type="dt" idx="11"/>
          </p:nvPr>
        </p:nvSpPr>
        <p:spPr/>
        <p:txBody>
          <a:bodyPr/>
          <a:lstStyle/>
          <a:p>
            <a:pPr>
              <a:defRPr/>
            </a:pPr>
            <a:r>
              <a:rPr lang="en-US" smtClean="0"/>
              <a:t>5/5/2018</a:t>
            </a:r>
            <a:endParaRPr lang="en-US"/>
          </a:p>
        </p:txBody>
      </p:sp>
    </p:spTree>
    <p:extLst>
      <p:ext uri="{BB962C8B-B14F-4D97-AF65-F5344CB8AC3E}">
        <p14:creationId xmlns:p14="http://schemas.microsoft.com/office/powerpoint/2010/main" val="399748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001639"/>
            <a:ext cx="2895600" cy="365125"/>
          </a:xfrm>
          <a:prstGeom prst="rect">
            <a:avLst/>
          </a:prstGeom>
        </p:spPr>
        <p:txBody>
          <a:bodyPr/>
          <a:lstStyle>
            <a:lvl1pPr algn="ctr" fontAlgn="auto">
              <a:spcBef>
                <a:spcPts val="0"/>
              </a:spcBef>
              <a:spcAft>
                <a:spcPts val="0"/>
              </a:spcAft>
              <a:defRPr sz="1800" b="1">
                <a:latin typeface="+mn-lt"/>
                <a:ea typeface="+mn-ea"/>
                <a:cs typeface="+mn-cs"/>
              </a:defRPr>
            </a:lvl1pPr>
          </a:lstStyle>
          <a:p>
            <a:pPr>
              <a:defRPr/>
            </a:pPr>
            <a:r>
              <a:rPr lang="en-US"/>
              <a:t>CONFIDENTIAL</a:t>
            </a:r>
            <a:endParaRPr lang="en-US" dirty="0"/>
          </a:p>
        </p:txBody>
      </p:sp>
      <p:sp>
        <p:nvSpPr>
          <p:cNvPr id="6" name="Slide Number Placeholder 5"/>
          <p:cNvSpPr>
            <a:spLocks noGrp="1"/>
          </p:cNvSpPr>
          <p:nvPr>
            <p:ph type="sldNum" sz="quarter" idx="12"/>
          </p:nvPr>
        </p:nvSpPr>
        <p:spPr>
          <a:xfrm>
            <a:off x="7010400" y="59912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5727C352-F17C-4361-8B41-986575212F35}" type="slidenum">
              <a:rPr lang="en-US"/>
              <a:pPr>
                <a:defRPr/>
              </a:pPr>
              <a:t>‹#›</a:t>
            </a:fld>
            <a:endParaRPr lang="en-US" dirty="0"/>
          </a:p>
        </p:txBody>
      </p:sp>
      <p:sp>
        <p:nvSpPr>
          <p:cNvPr id="7" name="Date Placeholder 3">
            <a:extLst>
              <a:ext uri="{FF2B5EF4-FFF2-40B4-BE49-F238E27FC236}">
                <a16:creationId xmlns:a16="http://schemas.microsoft.com/office/drawing/2014/main" id="{7068DD2E-06CC-48BC-BB9C-B4E0F9F37DE0}"/>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5604A48D-2842-4FE8-86AD-BC3642E26D6D}" type="datetime5">
              <a:rPr lang="en-US" smtClean="0"/>
              <a:t>25-Jan-19</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2813"/>
          </a:xfrm>
          <a:prstGeom prst="rect">
            <a:avLst/>
          </a:prstGeom>
        </p:spPr>
        <p:txBody>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457200" y="1353312"/>
            <a:ext cx="8229600" cy="4772851"/>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6" name="Slide Number Placeholder 5"/>
          <p:cNvSpPr>
            <a:spLocks noGrp="1"/>
          </p:cNvSpPr>
          <p:nvPr>
            <p:ph type="sldNum" sz="quarter" idx="12"/>
          </p:nvPr>
        </p:nvSpPr>
        <p:spPr>
          <a:xfrm>
            <a:off x="7010400" y="61737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C254F388-C2EE-40D2-BD49-2C3E68BA4C60}" type="slidenum">
              <a:rPr lang="en-US"/>
              <a:pPr>
                <a:defRPr/>
              </a:pPr>
              <a:t>‹#›</a:t>
            </a:fld>
            <a:endParaRPr lang="en-US"/>
          </a:p>
        </p:txBody>
      </p:sp>
      <p:sp>
        <p:nvSpPr>
          <p:cNvPr id="7" name="Date Placeholder 3">
            <a:extLst>
              <a:ext uri="{FF2B5EF4-FFF2-40B4-BE49-F238E27FC236}">
                <a16:creationId xmlns:a16="http://schemas.microsoft.com/office/drawing/2014/main" id="{1DF4D107-7AD3-4B05-9516-D61B868D4B42}"/>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519DF943-E656-46B5-9664-46D5668B27EB}" type="datetime5">
              <a:rPr lang="en-US" smtClean="0"/>
              <a:t>25-Jan-19</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6" name="Slide Number Placeholder 5"/>
          <p:cNvSpPr>
            <a:spLocks noGrp="1"/>
          </p:cNvSpPr>
          <p:nvPr>
            <p:ph type="sldNum" sz="quarter" idx="12"/>
          </p:nvPr>
        </p:nvSpPr>
        <p:spPr>
          <a:xfrm>
            <a:off x="7010400" y="61737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357D7591-5F35-4E72-9E97-3CAD55B25A7D}" type="slidenum">
              <a:rPr lang="en-US"/>
              <a:pPr>
                <a:defRPr/>
              </a:pPr>
              <a:t>‹#›</a:t>
            </a:fld>
            <a:endParaRPr lang="en-US"/>
          </a:p>
        </p:txBody>
      </p:sp>
      <p:sp>
        <p:nvSpPr>
          <p:cNvPr id="7" name="Date Placeholder 3">
            <a:extLst>
              <a:ext uri="{FF2B5EF4-FFF2-40B4-BE49-F238E27FC236}">
                <a16:creationId xmlns:a16="http://schemas.microsoft.com/office/drawing/2014/main" id="{0241E379-C5FB-4100-A7F1-67E7CED45650}"/>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DE0B3416-D128-43F8-9BE3-48AAE4071DBD}" type="datetime5">
              <a:rPr lang="en-US" smtClean="0"/>
              <a:t>25-Jan-19</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63495F69-FB93-45CF-91C3-BAC3BFE0E47F}" type="datetimeFigureOut">
              <a:rPr lang="en-US">
                <a:solidFill>
                  <a:prstClr val="black"/>
                </a:solidFill>
              </a:rPr>
              <a:pPr>
                <a:defRPr/>
              </a:pPr>
              <a:t>1/25/2019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DE133392-B802-4262-96EC-1B2F5099C67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49453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4AFCDC34-50E7-4875-BB3B-3F5AB19C34ED}" type="datetimeFigureOut">
              <a:rPr lang="en-US">
                <a:solidFill>
                  <a:prstClr val="black"/>
                </a:solidFill>
              </a:rPr>
              <a:pPr>
                <a:defRPr/>
              </a:pPr>
              <a:t>1/25/2019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8C275249-EC55-4B3D-8BA8-921A6894D60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77462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D5F45F7-2416-4251-8202-58995F76BE56}" type="datetimeFigureOut">
              <a:rPr lang="en-US">
                <a:solidFill>
                  <a:prstClr val="black"/>
                </a:solidFill>
              </a:rPr>
              <a:pPr>
                <a:defRPr/>
              </a:pPr>
              <a:t>1/25/2019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BE589BF2-A013-4D1E-B551-A3AAA7754C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1058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5254FC5D-8919-4CEA-A634-A7EDE776D68B}" type="datetimeFigureOut">
              <a:rPr lang="en-US">
                <a:solidFill>
                  <a:prstClr val="black"/>
                </a:solidFill>
              </a:rPr>
              <a:pPr>
                <a:defRPr/>
              </a:pPr>
              <a:t>1/25/2019</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FA483389-7CFA-40D3-A4FD-CFA25A5FF3F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464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7120F7D7-77A1-4282-B9DC-E5ADB6259EC4}" type="datetimeFigureOut">
              <a:rPr lang="en-US">
                <a:solidFill>
                  <a:prstClr val="black"/>
                </a:solidFill>
              </a:rPr>
              <a:pPr>
                <a:defRPr/>
              </a:pPr>
              <a:t>1/25/2019</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B1E4773-886B-48BE-8421-7768C36E7B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5178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C585A5CD-F386-4EA7-8F48-6BACA4F89515}" type="datetimeFigureOut">
              <a:rPr lang="en-US">
                <a:solidFill>
                  <a:prstClr val="black"/>
                </a:solidFill>
              </a:rPr>
              <a:pPr>
                <a:defRPr/>
              </a:pPr>
              <a:t>1/25/2019</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F0732798-E87D-4CEC-A416-083C93B563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6540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E9153E4C-A301-4761-9E5F-D132CFBD687E}" type="datetimeFigureOut">
              <a:rPr lang="en-US">
                <a:solidFill>
                  <a:prstClr val="black"/>
                </a:solidFill>
              </a:rPr>
              <a:pPr>
                <a:defRPr/>
              </a:pPr>
              <a:t>1/25/2019</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E4100B79-8AEF-4E78-9756-373BAED7F6D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09470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F81B1B0E-9E66-48E5-85AB-A77938ABF785}" type="datetimeFigureOut">
              <a:rPr lang="en-US">
                <a:solidFill>
                  <a:prstClr val="black"/>
                </a:solidFill>
              </a:rPr>
              <a:pPr>
                <a:defRPr/>
              </a:pPr>
              <a:t>1/25/2019</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DAC65E7A-5445-4673-A4EB-78E19AB7E68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667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1143000" y="1325880"/>
            <a:ext cx="7543800" cy="480028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6A2EC94C-8BCD-47EE-8C02-2618089EA1E2}" type="datetime5">
              <a:rPr lang="en-US" smtClean="0"/>
              <a:t>25-Jan-19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6" name="Slide Number Placeholder 5"/>
          <p:cNvSpPr>
            <a:spLocks noGrp="1"/>
          </p:cNvSpPr>
          <p:nvPr>
            <p:ph type="sldNum" sz="quarter" idx="12"/>
          </p:nvPr>
        </p:nvSpPr>
        <p:spPr>
          <a:xfrm>
            <a:off x="7010400" y="61261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5C0797BB-06AB-4716-97B6-3E225C79E4C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ACE1FE4E-F7C0-41F0-BAA8-19696390A235}" type="datetimeFigureOut">
              <a:rPr lang="en-US">
                <a:solidFill>
                  <a:prstClr val="black"/>
                </a:solidFill>
              </a:rPr>
              <a:pPr>
                <a:defRPr/>
              </a:pPr>
              <a:t>1/25/2019</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09161F0D-8D15-4614-800D-1D222FC803D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81396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1E0A7A7A-E5B1-43D8-BA2A-B76A072EBA92}" type="datetimeFigureOut">
              <a:rPr lang="en-US">
                <a:solidFill>
                  <a:prstClr val="black"/>
                </a:solidFill>
              </a:rPr>
              <a:pPr>
                <a:defRPr/>
              </a:pPr>
              <a:t>1/25/2019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37DC6D2-C252-46BC-95AA-13E5E1AC4D3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8367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31DC02AF-F142-478D-80B3-140EB18FA8D3}" type="datetimeFigureOut">
              <a:rPr lang="en-US">
                <a:solidFill>
                  <a:prstClr val="black"/>
                </a:solidFill>
              </a:rPr>
              <a:pPr>
                <a:defRPr/>
              </a:pPr>
              <a:t>1/25/2019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CEF34D32-FCB1-4E1C-93D3-DAA1F1957BE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559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6" name="Slide Number Placeholder 5"/>
          <p:cNvSpPr>
            <a:spLocks noGrp="1"/>
          </p:cNvSpPr>
          <p:nvPr>
            <p:ph type="sldNum" sz="quarter" idx="12"/>
          </p:nvPr>
        </p:nvSpPr>
        <p:spPr>
          <a:xfrm>
            <a:off x="7010400" y="61737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58AFC624-2CEB-4A90-ABC2-44A922BD60B3}" type="slidenum">
              <a:rPr lang="en-US"/>
              <a:pPr>
                <a:defRPr/>
              </a:pPr>
              <a:t>‹#›</a:t>
            </a:fld>
            <a:endParaRPr lang="en-US" dirty="0"/>
          </a:p>
        </p:txBody>
      </p:sp>
      <p:sp>
        <p:nvSpPr>
          <p:cNvPr id="7" name="Date Placeholder 3">
            <a:extLst>
              <a:ext uri="{FF2B5EF4-FFF2-40B4-BE49-F238E27FC236}">
                <a16:creationId xmlns:a16="http://schemas.microsoft.com/office/drawing/2014/main" id="{F9FE21DA-A16D-4766-BCA8-81FD869A6C8F}"/>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4DE2EDD5-D5D5-42F7-B852-08445589C9B8}" type="datetime5">
              <a:rPr lang="en-US" smtClean="0"/>
              <a:t>25-Jan-19</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92"/>
            <a:ext cx="8229600" cy="977360"/>
          </a:xfrm>
          <a:prstGeom prst="rect">
            <a:avLst/>
          </a:prstGeom>
        </p:spPr>
        <p:txBody>
          <a:bodyPr/>
          <a:lstStyle>
            <a:lvl1pPr>
              <a:defRPr sz="2000"/>
            </a:lvl1pPr>
          </a:lstStyle>
          <a:p>
            <a:r>
              <a:rPr lang="en-US"/>
              <a:t>Click to edit Master title style</a:t>
            </a:r>
          </a:p>
        </p:txBody>
      </p:sp>
      <p:sp>
        <p:nvSpPr>
          <p:cNvPr id="3" name="Content Placeholder 2"/>
          <p:cNvSpPr>
            <a:spLocks noGrp="1"/>
          </p:cNvSpPr>
          <p:nvPr>
            <p:ph sz="half" idx="1"/>
          </p:nvPr>
        </p:nvSpPr>
        <p:spPr>
          <a:xfrm>
            <a:off x="1581912" y="1257619"/>
            <a:ext cx="3529584" cy="484600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33416" y="1271016"/>
            <a:ext cx="3453384" cy="484600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7" name="Slide Number Placeholder 6"/>
          <p:cNvSpPr>
            <a:spLocks noGrp="1"/>
          </p:cNvSpPr>
          <p:nvPr>
            <p:ph type="sldNum" sz="quarter" idx="12"/>
          </p:nvPr>
        </p:nvSpPr>
        <p:spPr>
          <a:xfrm>
            <a:off x="7010400" y="61261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7DE3BC9A-90A5-416D-BC67-FDAE5414E243}" type="slidenum">
              <a:rPr lang="en-US"/>
              <a:pPr>
                <a:defRPr/>
              </a:pPr>
              <a:t>‹#›</a:t>
            </a:fld>
            <a:endParaRPr lang="en-US"/>
          </a:p>
        </p:txBody>
      </p:sp>
      <p:sp>
        <p:nvSpPr>
          <p:cNvPr id="8" name="Date Placeholder 3">
            <a:extLst>
              <a:ext uri="{FF2B5EF4-FFF2-40B4-BE49-F238E27FC236}">
                <a16:creationId xmlns:a16="http://schemas.microsoft.com/office/drawing/2014/main" id="{60A7ECD0-83AF-4EDE-BB50-55671839F499}"/>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5BC00355-B3B8-4195-8EB7-85CF996ECC40}" type="datetime5">
              <a:rPr lang="en-US" smtClean="0"/>
              <a:t>25-Jan-19</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922"/>
          </a:xfrm>
          <a:prstGeom prst="rect">
            <a:avLst/>
          </a:prstGeo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457200" y="1161288"/>
            <a:ext cx="4040188" cy="10135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61288"/>
            <a:ext cx="4041775" cy="10135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9" name="Slide Number Placeholder 8"/>
          <p:cNvSpPr>
            <a:spLocks noGrp="1"/>
          </p:cNvSpPr>
          <p:nvPr>
            <p:ph type="sldNum" sz="quarter" idx="12"/>
          </p:nvPr>
        </p:nvSpPr>
        <p:spPr>
          <a:xfrm>
            <a:off x="7010400" y="61261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AB7F646F-E35C-4C08-8BD9-DCFA721BEBE4}" type="slidenum">
              <a:rPr lang="en-US"/>
              <a:pPr>
                <a:defRPr/>
              </a:pPr>
              <a:t>‹#›</a:t>
            </a:fld>
            <a:endParaRPr lang="en-US"/>
          </a:p>
        </p:txBody>
      </p:sp>
      <p:sp>
        <p:nvSpPr>
          <p:cNvPr id="10" name="Date Placeholder 3">
            <a:extLst>
              <a:ext uri="{FF2B5EF4-FFF2-40B4-BE49-F238E27FC236}">
                <a16:creationId xmlns:a16="http://schemas.microsoft.com/office/drawing/2014/main" id="{C229A951-C280-4783-840B-EF0D9478FA11}"/>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7EEF3EB0-FCF8-4DF3-8871-64C01F8D6BCA}" type="datetime5">
              <a:rPr lang="en-US" smtClean="0"/>
              <a:t>25-Jan-19</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dirty="0"/>
              <a:t>CONFIDENTIAL</a:t>
            </a:r>
          </a:p>
        </p:txBody>
      </p:sp>
      <p:sp>
        <p:nvSpPr>
          <p:cNvPr id="5" name="Slide Number Placeholder 4"/>
          <p:cNvSpPr>
            <a:spLocks noGrp="1"/>
          </p:cNvSpPr>
          <p:nvPr>
            <p:ph type="sldNum" sz="quarter" idx="12"/>
          </p:nvPr>
        </p:nvSpPr>
        <p:spPr>
          <a:xfrm>
            <a:off x="7010400" y="61737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271AAE59-2E5C-442B-A46B-0E49F78A176E}" type="slidenum">
              <a:rPr lang="en-US"/>
              <a:pPr>
                <a:defRPr/>
              </a:pPr>
              <a:t>‹#›</a:t>
            </a:fld>
            <a:endParaRPr lang="en-US"/>
          </a:p>
        </p:txBody>
      </p:sp>
      <p:sp>
        <p:nvSpPr>
          <p:cNvPr id="6" name="Date Placeholder 3">
            <a:extLst>
              <a:ext uri="{FF2B5EF4-FFF2-40B4-BE49-F238E27FC236}">
                <a16:creationId xmlns:a16="http://schemas.microsoft.com/office/drawing/2014/main" id="{35866C7B-B456-4A47-A853-C45AE9976143}"/>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77069B45-0E12-421B-A412-A9B973E71F29}" type="datetime5">
              <a:rPr lang="en-US" smtClean="0"/>
              <a:t>25-Jan-19</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4" name="Slide Number Placeholder 3"/>
          <p:cNvSpPr>
            <a:spLocks noGrp="1"/>
          </p:cNvSpPr>
          <p:nvPr>
            <p:ph type="sldNum" sz="quarter" idx="12"/>
          </p:nvPr>
        </p:nvSpPr>
        <p:spPr>
          <a:xfrm>
            <a:off x="7010400" y="61737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3B220D88-7CF2-4DC1-810B-1E1C1DCC4165}" type="slidenum">
              <a:rPr lang="en-US"/>
              <a:pPr>
                <a:defRPr/>
              </a:pPr>
              <a:t>‹#›</a:t>
            </a:fld>
            <a:endParaRPr lang="en-US"/>
          </a:p>
        </p:txBody>
      </p:sp>
      <p:sp>
        <p:nvSpPr>
          <p:cNvPr id="5" name="Date Placeholder 3">
            <a:extLst>
              <a:ext uri="{FF2B5EF4-FFF2-40B4-BE49-F238E27FC236}">
                <a16:creationId xmlns:a16="http://schemas.microsoft.com/office/drawing/2014/main" id="{1E89A935-C4A3-4E78-8D77-7C05D3862429}"/>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94DAF58F-E9C2-4362-B91C-EFBE83A45671}" type="datetime5">
              <a:rPr lang="en-US" smtClean="0"/>
              <a:t>25-Jan-19</a:t>
            </a:fld>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7" name="Slide Number Placeholder 6"/>
          <p:cNvSpPr>
            <a:spLocks noGrp="1"/>
          </p:cNvSpPr>
          <p:nvPr>
            <p:ph type="sldNum" sz="quarter" idx="12"/>
          </p:nvPr>
        </p:nvSpPr>
        <p:spPr>
          <a:xfrm>
            <a:off x="7010400" y="6126163"/>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B7BC967C-20C6-4621-BE06-4088289ADCF1}" type="slidenum">
              <a:rPr lang="en-US"/>
              <a:pPr>
                <a:defRPr/>
              </a:pPr>
              <a:t>‹#›</a:t>
            </a:fld>
            <a:endParaRPr lang="en-US"/>
          </a:p>
        </p:txBody>
      </p:sp>
      <p:sp>
        <p:nvSpPr>
          <p:cNvPr id="8" name="Date Placeholder 3">
            <a:extLst>
              <a:ext uri="{FF2B5EF4-FFF2-40B4-BE49-F238E27FC236}">
                <a16:creationId xmlns:a16="http://schemas.microsoft.com/office/drawing/2014/main" id="{C2D257EA-E842-421F-B932-2D0F133281C7}"/>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29D566D5-2DA0-4A16-A789-C515FB8C9920}" type="datetime5">
              <a:rPr lang="en-US" smtClean="0"/>
              <a:t>25-Jan-19</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r>
              <a:rPr lang="en-US"/>
              <a:t>CONFIDENTIAL</a:t>
            </a:r>
          </a:p>
        </p:txBody>
      </p:sp>
      <p:sp>
        <p:nvSpPr>
          <p:cNvPr id="7" name="Slide Number Placeholder 6"/>
          <p:cNvSpPr>
            <a:spLocks noGrp="1"/>
          </p:cNvSpPr>
          <p:nvPr>
            <p:ph type="sldNum" sz="quarter" idx="12"/>
          </p:nvPr>
        </p:nvSpPr>
        <p:spPr>
          <a:xfrm>
            <a:off x="7010400" y="617378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b="1" smtClean="0">
                <a:solidFill>
                  <a:schemeClr val="accent6">
                    <a:lumMod val="75000"/>
                  </a:schemeClr>
                </a:solidFill>
                <a:latin typeface="Calibri" pitchFamily="34" charset="0"/>
                <a:ea typeface="ＭＳ Ｐゴシック" pitchFamily="34" charset="-128"/>
              </a:defRPr>
            </a:lvl1pPr>
          </a:lstStyle>
          <a:p>
            <a:pPr>
              <a:defRPr/>
            </a:pPr>
            <a:fld id="{AD914E7C-96CC-444E-8A53-0D8B5582F9E5}" type="slidenum">
              <a:rPr lang="en-US"/>
              <a:pPr>
                <a:defRPr/>
              </a:pPr>
              <a:t>‹#›</a:t>
            </a:fld>
            <a:endParaRPr lang="en-US"/>
          </a:p>
        </p:txBody>
      </p:sp>
      <p:sp>
        <p:nvSpPr>
          <p:cNvPr id="8" name="Date Placeholder 3">
            <a:extLst>
              <a:ext uri="{FF2B5EF4-FFF2-40B4-BE49-F238E27FC236}">
                <a16:creationId xmlns:a16="http://schemas.microsoft.com/office/drawing/2014/main" id="{3A506C11-97EF-4E70-B845-6ACDFA488112}"/>
              </a:ext>
            </a:extLst>
          </p:cNvPr>
          <p:cNvSpPr>
            <a:spLocks noGrp="1"/>
          </p:cNvSpPr>
          <p:nvPr>
            <p:ph type="dt" sz="half" idx="10"/>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CB45A9A2-98AD-4AA9-8FC0-A5C1B27D837E}" type="datetime5">
              <a:rPr lang="en-US" smtClean="0"/>
              <a:t>25-Jan-19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
        <p:nvSpPr>
          <p:cNvPr id="3" name="Date Placeholder 3">
            <a:extLst>
              <a:ext uri="{FF2B5EF4-FFF2-40B4-BE49-F238E27FC236}">
                <a16:creationId xmlns:a16="http://schemas.microsoft.com/office/drawing/2014/main" id="{3E7EE15B-0390-40B6-93D9-AC489A24D94A}"/>
              </a:ext>
            </a:extLst>
          </p:cNvPr>
          <p:cNvSpPr>
            <a:spLocks noGrp="1"/>
          </p:cNvSpPr>
          <p:nvPr>
            <p:ph type="dt" sz="half" idx="2"/>
          </p:nvPr>
        </p:nvSpPr>
        <p:spPr>
          <a:xfrm>
            <a:off x="0" y="6538912"/>
            <a:ext cx="2133600" cy="365125"/>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defRPr>
            </a:lvl1pPr>
          </a:lstStyle>
          <a:p>
            <a:pPr>
              <a:defRPr/>
            </a:pPr>
            <a:fld id="{2E200417-6F94-456A-8B99-9882DDB9E509}" type="datetime5">
              <a:rPr lang="en-US" smtClean="0"/>
              <a:t>25-Jan-19</a:t>
            </a:fld>
            <a:endParaRPr lang="en-US" dirty="0"/>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074" name="Picture 1" descr="DWS Slide Pages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180884"/>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6" Type="http://schemas.openxmlformats.org/officeDocument/2006/relationships/slide" Target="slide1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dirty="0">
                <a:solidFill>
                  <a:schemeClr val="bg1"/>
                </a:solidFill>
                <a:latin typeface="Gill Sans MT" pitchFamily="34" charset="0"/>
              </a:rPr>
              <a:t>PRESENTATION TITLE</a:t>
            </a:r>
          </a:p>
          <a:p>
            <a:endParaRPr lang="en-US" sz="1800" dirty="0">
              <a:solidFill>
                <a:schemeClr val="bg1"/>
              </a:solidFill>
              <a:latin typeface="Gill Sans" pitchFamily="-84" charset="0"/>
            </a:endParaRPr>
          </a:p>
          <a:p>
            <a:r>
              <a:rPr lang="en-US" sz="1800" dirty="0">
                <a:solidFill>
                  <a:schemeClr val="bg1"/>
                </a:solidFill>
                <a:latin typeface="Gill Sans Light" pitchFamily="-84" charset="0"/>
              </a:rPr>
              <a:t>Presented by:</a:t>
            </a:r>
          </a:p>
          <a:p>
            <a:r>
              <a:rPr lang="en-US" sz="1800" dirty="0">
                <a:solidFill>
                  <a:schemeClr val="bg1"/>
                </a:solidFill>
                <a:latin typeface="Gill Sans Light" pitchFamily="-84" charset="0"/>
              </a:rPr>
              <a:t>Name Surname</a:t>
            </a:r>
          </a:p>
          <a:p>
            <a:r>
              <a:rPr lang="en-US" sz="1800" dirty="0">
                <a:solidFill>
                  <a:schemeClr val="bg1"/>
                </a:solidFill>
                <a:latin typeface="Gill Sans Light" pitchFamily="-84" charset="0"/>
              </a:rPr>
              <a:t>Directorate</a:t>
            </a:r>
          </a:p>
          <a:p>
            <a:endParaRPr lang="en-US" sz="1400" dirty="0">
              <a:solidFill>
                <a:schemeClr val="bg1"/>
              </a:solidFill>
              <a:latin typeface="Gill Sans Light" pitchFamily="-84" charset="0"/>
            </a:endParaRPr>
          </a:p>
          <a:p>
            <a:r>
              <a:rPr lang="en-US" sz="1400" dirty="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512888"/>
            <a:ext cx="9180513" cy="5032375"/>
          </a:xfrm>
          <a:prstGeom prst="rect">
            <a:avLst/>
          </a:prstGeom>
          <a:noFill/>
          <a:ln w="9525">
            <a:noFill/>
            <a:miter lim="800000"/>
            <a:headEnd/>
            <a:tailEnd/>
          </a:ln>
        </p:spPr>
      </p:pic>
      <p:sp>
        <p:nvSpPr>
          <p:cNvPr id="4" name="TextBox 2"/>
          <p:cNvSpPr txBox="1">
            <a:spLocks noChangeArrowheads="1"/>
          </p:cNvSpPr>
          <p:nvPr/>
        </p:nvSpPr>
        <p:spPr bwMode="auto">
          <a:xfrm>
            <a:off x="263525" y="1345010"/>
            <a:ext cx="8464550" cy="452431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US" sz="3400" b="1" dirty="0" smtClean="0">
              <a:latin typeface="Gill Sans"/>
            </a:endParaRPr>
          </a:p>
          <a:p>
            <a:pPr algn="ctr" eaLnBrk="1" hangingPunct="1">
              <a:defRPr/>
            </a:pPr>
            <a:r>
              <a:rPr lang="en-US" sz="3400" b="1" dirty="0" smtClean="0">
                <a:latin typeface="Gill Sans"/>
              </a:rPr>
              <a:t>National </a:t>
            </a:r>
            <a:r>
              <a:rPr lang="en-US" sz="3400" b="1" dirty="0">
                <a:latin typeface="Gill Sans"/>
              </a:rPr>
              <a:t>Water &amp; Sanitation Master </a:t>
            </a:r>
            <a:r>
              <a:rPr lang="en-US" sz="3400" b="1" dirty="0" smtClean="0">
                <a:latin typeface="Gill Sans"/>
              </a:rPr>
              <a:t>Plan “A</a:t>
            </a:r>
            <a:r>
              <a:rPr lang="en-ZA" sz="3400" b="1" dirty="0" smtClean="0">
                <a:latin typeface="Gill Sans"/>
              </a:rPr>
              <a:t> </a:t>
            </a:r>
            <a:r>
              <a:rPr lang="en-ZA" sz="3400" b="1" dirty="0">
                <a:latin typeface="Gill Sans"/>
              </a:rPr>
              <a:t>call to </a:t>
            </a:r>
            <a:r>
              <a:rPr lang="en-ZA" sz="3400" b="1" dirty="0" smtClean="0">
                <a:latin typeface="Gill Sans"/>
              </a:rPr>
              <a:t>action</a:t>
            </a:r>
            <a:r>
              <a:rPr lang="en-US" sz="3400" b="1" dirty="0" smtClean="0">
                <a:latin typeface="Gill Sans"/>
              </a:rPr>
              <a:t>”</a:t>
            </a:r>
            <a:endParaRPr lang="en-US" sz="3400" b="1" dirty="0">
              <a:latin typeface="Gill Sans"/>
            </a:endParaRPr>
          </a:p>
          <a:p>
            <a:pPr algn="ctr" eaLnBrk="1" hangingPunct="1">
              <a:defRPr/>
            </a:pPr>
            <a:endParaRPr lang="en-US" sz="3400" b="1" dirty="0">
              <a:latin typeface="Gill Sans"/>
            </a:endParaRPr>
          </a:p>
          <a:p>
            <a:pPr algn="ctr" eaLnBrk="1" hangingPunct="1">
              <a:defRPr/>
            </a:pPr>
            <a:r>
              <a:rPr lang="en-ZA" b="1" dirty="0"/>
              <a:t>MINISTER’S INTERACTIVE SESSION WITH WATER SERVICES AUTHORITIES (WSA’s) </a:t>
            </a:r>
          </a:p>
          <a:p>
            <a:pPr algn="ctr" eaLnBrk="1" hangingPunct="1">
              <a:defRPr/>
            </a:pPr>
            <a:r>
              <a:rPr lang="en-US" b="1" dirty="0" smtClean="0"/>
              <a:t> 27 September 2018</a:t>
            </a:r>
            <a:endParaRPr lang="en-ZA" b="1" dirty="0"/>
          </a:p>
          <a:p>
            <a:pPr algn="ctr" eaLnBrk="1" hangingPunct="1">
              <a:defRPr/>
            </a:pPr>
            <a:endParaRPr lang="en-US" sz="1600" dirty="0">
              <a:solidFill>
                <a:schemeClr val="bg2">
                  <a:lumMod val="25000"/>
                </a:schemeClr>
              </a:solidFill>
              <a:latin typeface="Gill Snas" charset="0"/>
              <a:cs typeface="Gill Snas" charset="0"/>
            </a:endParaRPr>
          </a:p>
          <a:p>
            <a:pPr eaLnBrk="1" hangingPunct="1">
              <a:defRPr/>
            </a:pPr>
            <a:endParaRPr lang="en-US" sz="1600" b="1" dirty="0" smtClean="0">
              <a:latin typeface="Gill Snas" charset="0"/>
              <a:cs typeface="Gill Snas" charset="0"/>
            </a:endParaRPr>
          </a:p>
          <a:p>
            <a:pPr eaLnBrk="1" hangingPunct="1">
              <a:defRPr/>
            </a:pPr>
            <a:r>
              <a:rPr lang="en-US" sz="1600" b="1" dirty="0" smtClean="0">
                <a:latin typeface="Gill Snas" charset="0"/>
                <a:cs typeface="Gill Snas" charset="0"/>
              </a:rPr>
              <a:t>Presented by: Trevor Balzer</a:t>
            </a:r>
          </a:p>
          <a:p>
            <a:pPr lvl="0" eaLnBrk="1" hangingPunct="1">
              <a:defRPr/>
            </a:pPr>
            <a:r>
              <a:rPr lang="en-US" sz="1600" b="1" dirty="0">
                <a:solidFill>
                  <a:prstClr val="black"/>
                </a:solidFill>
                <a:latin typeface="Gill Snas" charset="0"/>
                <a:ea typeface="MS PGothic" pitchFamily="34" charset="-128"/>
                <a:cs typeface="Gill Snas" charset="0"/>
              </a:rPr>
              <a:t>DDG: Strategic and Emergency </a:t>
            </a:r>
            <a:r>
              <a:rPr lang="en-US" sz="1600" b="1" dirty="0" smtClean="0">
                <a:solidFill>
                  <a:prstClr val="black"/>
                </a:solidFill>
                <a:latin typeface="Gill Snas" charset="0"/>
                <a:ea typeface="MS PGothic" pitchFamily="34" charset="-128"/>
                <a:cs typeface="Gill Snas" charset="0"/>
              </a:rPr>
              <a:t>Projects</a:t>
            </a:r>
            <a:endParaRPr lang="en-US" sz="1600" b="1" dirty="0">
              <a:solidFill>
                <a:prstClr val="black"/>
              </a:solidFill>
              <a:latin typeface="Gill Snas" charset="0"/>
              <a:ea typeface="MS PGothic" pitchFamily="34" charset="-128"/>
              <a:cs typeface="Gill Snas" charset="0"/>
            </a:endParaRPr>
          </a:p>
          <a:p>
            <a:pPr eaLnBrk="1" hangingPunct="1">
              <a:defRPr/>
            </a:pPr>
            <a:endParaRPr lang="en-US" sz="1600" b="1" dirty="0">
              <a:latin typeface="Gill Snas" charset="0"/>
              <a:cs typeface="Gill Snas" charset="0"/>
            </a:endParaRPr>
          </a:p>
        </p:txBody>
      </p:sp>
      <p:pic>
        <p:nvPicPr>
          <p:cNvPr id="6" name="Picture 1" descr="NDP_LOGO-1_colou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73988" y="304800"/>
            <a:ext cx="954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905C988-632D-43D4-9AE2-A63AE1D1EA02}"/>
              </a:ext>
            </a:extLst>
          </p:cNvPr>
          <p:cNvSpPr>
            <a:spLocks noGrp="1"/>
          </p:cNvSpPr>
          <p:nvPr>
            <p:ph type="sldNum" sz="quarter" idx="12"/>
          </p:nvPr>
        </p:nvSpPr>
        <p:spPr/>
        <p:txBody>
          <a:bodyPr/>
          <a:lstStyle/>
          <a:p>
            <a:pPr>
              <a:defRPr/>
            </a:pPr>
            <a:fld id="{5C0797BB-06AB-4716-97B6-3E225C79E4C4}" type="slidenum">
              <a:rPr lang="en-US" smtClean="0"/>
              <a:pPr>
                <a:defRPr/>
              </a:pPr>
              <a:t>1</a:t>
            </a:fld>
            <a:endParaRPr lang="en-US" dirty="0"/>
          </a:p>
        </p:txBody>
      </p:sp>
    </p:spTree>
    <p:extLst>
      <p:ext uri="{BB962C8B-B14F-4D97-AF65-F5344CB8AC3E}">
        <p14:creationId xmlns:p14="http://schemas.microsoft.com/office/powerpoint/2010/main" val="1274813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7" t="5560" r="4154" b="2653"/>
          <a:stretch/>
        </p:blipFill>
        <p:spPr bwMode="auto">
          <a:xfrm>
            <a:off x="126999" y="895926"/>
            <a:ext cx="4249791" cy="441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Title 1"/>
          <p:cNvSpPr>
            <a:spLocks noGrp="1"/>
          </p:cNvSpPr>
          <p:nvPr>
            <p:ph type="title"/>
          </p:nvPr>
        </p:nvSpPr>
        <p:spPr>
          <a:xfrm>
            <a:off x="564544" y="259987"/>
            <a:ext cx="8412480" cy="606705"/>
          </a:xfrm>
        </p:spPr>
        <p:txBody>
          <a:bodyPr/>
          <a:lstStyle/>
          <a:p>
            <a:r>
              <a:rPr lang="en-ZA" altLang="en-US" sz="3800" b="1" dirty="0" smtClean="0"/>
              <a:t>Structure of NW&amp;SMP</a:t>
            </a:r>
          </a:p>
        </p:txBody>
      </p:sp>
      <p:sp>
        <p:nvSpPr>
          <p:cNvPr id="36867" name="Content Placeholder 2"/>
          <p:cNvSpPr>
            <a:spLocks noGrp="1"/>
          </p:cNvSpPr>
          <p:nvPr>
            <p:ph idx="1"/>
          </p:nvPr>
        </p:nvSpPr>
        <p:spPr>
          <a:xfrm>
            <a:off x="0" y="1006997"/>
            <a:ext cx="8833900" cy="5484291"/>
          </a:xfrm>
          <a:ln>
            <a:noFill/>
          </a:ln>
        </p:spPr>
        <p:txBody>
          <a:bodyPr/>
          <a:lstStyle/>
          <a:p>
            <a:endParaRPr lang="en-ZA" sz="2000" dirty="0" smtClean="0"/>
          </a:p>
          <a:p>
            <a:endParaRPr lang="en-ZA" sz="2000" dirty="0" smtClean="0"/>
          </a:p>
          <a:p>
            <a:endParaRPr lang="en-ZA" altLang="en-US" sz="2000" dirty="0" smtClean="0">
              <a:solidFill>
                <a:prstClr val="black"/>
              </a:solidFill>
            </a:endParaRPr>
          </a:p>
        </p:txBody>
      </p:sp>
      <p:sp>
        <p:nvSpPr>
          <p:cNvPr id="5" name="Slide Number Placeholder 4"/>
          <p:cNvSpPr>
            <a:spLocks noGrp="1"/>
          </p:cNvSpPr>
          <p:nvPr>
            <p:ph type="sldNum" sz="quarter" idx="12"/>
          </p:nvPr>
        </p:nvSpPr>
        <p:spPr>
          <a:xfrm>
            <a:off x="8627164" y="6126163"/>
            <a:ext cx="516835" cy="365125"/>
          </a:xfrm>
        </p:spPr>
        <p:txBody>
          <a:bodyPr/>
          <a:lstStyle/>
          <a:p>
            <a:pPr algn="ctr"/>
            <a:fld id="{266A9FAD-19D7-4C15-B5A8-5B02A5C6934D}" type="slidenum">
              <a:rPr lang="en-US">
                <a:solidFill>
                  <a:prstClr val="black"/>
                </a:solidFill>
              </a:rPr>
              <a:pPr algn="ctr"/>
              <a:t>10</a:t>
            </a:fld>
            <a:endParaRPr 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03781254"/>
              </p:ext>
            </p:extLst>
          </p:nvPr>
        </p:nvGraphicFramePr>
        <p:xfrm>
          <a:off x="0" y="866693"/>
          <a:ext cx="9113132" cy="5547360"/>
        </p:xfrm>
        <a:graphic>
          <a:graphicData uri="http://schemas.openxmlformats.org/drawingml/2006/table">
            <a:tbl>
              <a:tblPr firstRow="1" bandRow="1">
                <a:tableStyleId>{5C22544A-7EE6-4342-B048-85BDC9FD1C3A}</a:tableStyleId>
              </a:tblPr>
              <a:tblGrid>
                <a:gridCol w="4068501">
                  <a:extLst>
                    <a:ext uri="{9D8B030D-6E8A-4147-A177-3AD203B41FA5}">
                      <a16:colId xmlns:a16="http://schemas.microsoft.com/office/drawing/2014/main" val="20000"/>
                    </a:ext>
                  </a:extLst>
                </a:gridCol>
                <a:gridCol w="5044631">
                  <a:extLst>
                    <a:ext uri="{9D8B030D-6E8A-4147-A177-3AD203B41FA5}">
                      <a16:colId xmlns:a16="http://schemas.microsoft.com/office/drawing/2014/main" val="20001"/>
                    </a:ext>
                  </a:extLst>
                </a:gridCol>
              </a:tblGrid>
              <a:tr h="5153964">
                <a:tc>
                  <a:txBody>
                    <a:bodyPr/>
                    <a:lstStyle/>
                    <a:p>
                      <a:endParaRPr lang="en-ZA" dirty="0"/>
                    </a:p>
                  </a:txBody>
                  <a:tcPr>
                    <a:noFill/>
                  </a:tcPr>
                </a:tc>
                <a:tc>
                  <a:txBody>
                    <a:bodyPr/>
                    <a:lstStyle/>
                    <a:p>
                      <a:endParaRPr lang="en-ZA" sz="1800" b="1" kern="1200" dirty="0" smtClean="0">
                        <a:solidFill>
                          <a:schemeClr val="tx1"/>
                        </a:solidFill>
                        <a:effectLst/>
                        <a:latin typeface="+mn-lt"/>
                        <a:ea typeface="+mn-ea"/>
                        <a:cs typeface="+mn-cs"/>
                      </a:endParaRPr>
                    </a:p>
                    <a:p>
                      <a:r>
                        <a:rPr lang="en-ZA" sz="2000" b="1" kern="1200" dirty="0" smtClean="0">
                          <a:solidFill>
                            <a:schemeClr val="tx1"/>
                          </a:solidFill>
                          <a:effectLst/>
                          <a:latin typeface="+mn-lt"/>
                          <a:ea typeface="+mn-ea"/>
                          <a:cs typeface="+mn-cs"/>
                        </a:rPr>
                        <a:t>Volume 1: Call to Action </a:t>
                      </a:r>
                      <a:r>
                        <a:rPr lang="en-ZA" sz="2000" b="0" kern="1200" dirty="0" smtClean="0">
                          <a:solidFill>
                            <a:schemeClr val="tx1"/>
                          </a:solidFill>
                          <a:effectLst/>
                          <a:latin typeface="+mn-lt"/>
                          <a:ea typeface="+mn-ea"/>
                          <a:cs typeface="+mn-cs"/>
                        </a:rPr>
                        <a:t>briefly outlines the milestone challenges and the recommended actions</a:t>
                      </a:r>
                    </a:p>
                    <a:p>
                      <a:endParaRPr lang="en-ZA" sz="2000" b="0" kern="1200" dirty="0" smtClean="0">
                        <a:solidFill>
                          <a:schemeClr val="tx1"/>
                        </a:solidFill>
                        <a:effectLst/>
                        <a:latin typeface="+mn-lt"/>
                        <a:ea typeface="+mn-ea"/>
                        <a:cs typeface="+mn-cs"/>
                      </a:endParaRPr>
                    </a:p>
                    <a:p>
                      <a:r>
                        <a:rPr lang="en-ZA" sz="2000" b="1" kern="1200" dirty="0" smtClean="0">
                          <a:solidFill>
                            <a:schemeClr val="tx1"/>
                          </a:solidFill>
                          <a:effectLst/>
                          <a:latin typeface="+mn-lt"/>
                          <a:ea typeface="+mn-ea"/>
                          <a:cs typeface="+mn-cs"/>
                        </a:rPr>
                        <a:t>Volume 2: Plan to Action </a:t>
                      </a:r>
                      <a:r>
                        <a:rPr lang="en-ZA" sz="2000" b="0" kern="1200" dirty="0" smtClean="0">
                          <a:solidFill>
                            <a:schemeClr val="tx1"/>
                          </a:solidFill>
                          <a:effectLst/>
                          <a:latin typeface="+mn-lt"/>
                          <a:ea typeface="+mn-ea"/>
                          <a:cs typeface="+mn-cs"/>
                        </a:rPr>
                        <a:t>provides detailed account and analysis of the rationale for challenges and actions, and addresses future inter-governmental collaboration, </a:t>
                      </a:r>
                      <a:r>
                        <a:rPr lang="en-ZA" sz="2000" b="0" kern="1200" dirty="0" err="1" smtClean="0">
                          <a:solidFill>
                            <a:schemeClr val="tx1"/>
                          </a:solidFill>
                          <a:effectLst/>
                          <a:latin typeface="+mn-lt"/>
                          <a:ea typeface="+mn-ea"/>
                          <a:cs typeface="+mn-cs"/>
                        </a:rPr>
                        <a:t>M&amp;E</a:t>
                      </a:r>
                      <a:r>
                        <a:rPr lang="en-ZA" sz="2000" b="0" kern="1200" dirty="0" smtClean="0">
                          <a:solidFill>
                            <a:schemeClr val="tx1"/>
                          </a:solidFill>
                          <a:effectLst/>
                          <a:latin typeface="+mn-lt"/>
                          <a:ea typeface="+mn-ea"/>
                          <a:cs typeface="+mn-cs"/>
                        </a:rPr>
                        <a:t> protocols and continuous stakeholder engagement during implementation.</a:t>
                      </a:r>
                    </a:p>
                    <a:p>
                      <a:endParaRPr lang="en-ZA" sz="2000" b="0" kern="1200" dirty="0" smtClean="0">
                        <a:solidFill>
                          <a:schemeClr val="tx1"/>
                        </a:solidFill>
                        <a:effectLst/>
                        <a:latin typeface="+mn-lt"/>
                        <a:ea typeface="+mn-ea"/>
                        <a:cs typeface="+mn-cs"/>
                      </a:endParaRPr>
                    </a:p>
                    <a:p>
                      <a:r>
                        <a:rPr lang="en-ZA" sz="2000" b="1" kern="1200" dirty="0" smtClean="0">
                          <a:solidFill>
                            <a:schemeClr val="tx1"/>
                          </a:solidFill>
                          <a:effectLst/>
                          <a:latin typeface="+mn-lt"/>
                          <a:ea typeface="+mn-ea"/>
                          <a:cs typeface="+mn-cs"/>
                        </a:rPr>
                        <a:t>Volume 3: Schedule of Actions </a:t>
                      </a:r>
                      <a:r>
                        <a:rPr lang="en-ZA" sz="2000" b="0" kern="1200" dirty="0" smtClean="0">
                          <a:solidFill>
                            <a:schemeClr val="tx1"/>
                          </a:solidFill>
                          <a:effectLst/>
                          <a:latin typeface="+mn-lt"/>
                          <a:ea typeface="+mn-ea"/>
                          <a:cs typeface="+mn-cs"/>
                        </a:rPr>
                        <a:t>provides a detailed consolidated and prioritised implementation plan with costs covering all the actions required across the sector to achieve the objectives of the plan.</a:t>
                      </a:r>
                    </a:p>
                    <a:p>
                      <a:endParaRPr lang="en-ZA" sz="2000" b="0" dirty="0">
                        <a:solidFill>
                          <a:schemeClr val="tx1"/>
                        </a:solidFill>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60871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5DBF-C3D8-4D76-AF52-76D4B5B81742}"/>
              </a:ext>
            </a:extLst>
          </p:cNvPr>
          <p:cNvSpPr>
            <a:spLocks noGrp="1"/>
          </p:cNvSpPr>
          <p:nvPr>
            <p:ph type="title"/>
          </p:nvPr>
        </p:nvSpPr>
        <p:spPr>
          <a:xfrm>
            <a:off x="439974" y="274638"/>
            <a:ext cx="8229600" cy="960437"/>
          </a:xfrm>
        </p:spPr>
        <p:txBody>
          <a:bodyPr/>
          <a:lstStyle/>
          <a:p>
            <a:r>
              <a:rPr lang="en-ZA" dirty="0" smtClean="0"/>
              <a:t>Interaction of twelve elements</a:t>
            </a:r>
            <a:endParaRPr lang="en-ZA" dirty="0"/>
          </a:p>
        </p:txBody>
      </p:sp>
      <p:sp>
        <p:nvSpPr>
          <p:cNvPr id="4" name="Date Placeholder 3">
            <a:extLst>
              <a:ext uri="{FF2B5EF4-FFF2-40B4-BE49-F238E27FC236}">
                <a16:creationId xmlns:a16="http://schemas.microsoft.com/office/drawing/2014/main" id="{09D7A78A-AE0C-49D6-9BE6-4BB816922171}"/>
              </a:ext>
            </a:extLst>
          </p:cNvPr>
          <p:cNvSpPr>
            <a:spLocks noGrp="1"/>
          </p:cNvSpPr>
          <p:nvPr>
            <p:ph type="dt" sz="half" idx="10"/>
          </p:nvPr>
        </p:nvSpPr>
        <p:spPr/>
        <p:txBody>
          <a:bodyPr/>
          <a:lstStyle/>
          <a:p>
            <a:pPr>
              <a:defRPr/>
            </a:pPr>
            <a:fld id="{B188773B-E033-4A01-A933-227EC240A7D6}" type="datetime5">
              <a:rPr lang="en-US" smtClean="0"/>
              <a:pPr>
                <a:defRPr/>
              </a:pPr>
              <a:t>25-Jan-19</a:t>
            </a:fld>
            <a:endParaRPr lang="en-US" dirty="0"/>
          </a:p>
        </p:txBody>
      </p:sp>
      <p:sp>
        <p:nvSpPr>
          <p:cNvPr id="5" name="Slide Number Placeholder 4">
            <a:extLst>
              <a:ext uri="{FF2B5EF4-FFF2-40B4-BE49-F238E27FC236}">
                <a16:creationId xmlns:a16="http://schemas.microsoft.com/office/drawing/2014/main" id="{85387643-F510-4119-962F-9A293DF2C1C9}"/>
              </a:ext>
            </a:extLst>
          </p:cNvPr>
          <p:cNvSpPr>
            <a:spLocks noGrp="1"/>
          </p:cNvSpPr>
          <p:nvPr>
            <p:ph type="sldNum" sz="quarter" idx="12"/>
          </p:nvPr>
        </p:nvSpPr>
        <p:spPr>
          <a:xfrm>
            <a:off x="7010400" y="5503993"/>
            <a:ext cx="2133600" cy="365125"/>
          </a:xfrm>
        </p:spPr>
        <p:txBody>
          <a:bodyPr/>
          <a:lstStyle/>
          <a:p>
            <a:pPr>
              <a:defRPr/>
            </a:pPr>
            <a:fld id="{5C0797BB-06AB-4716-97B6-3E225C79E4C4}" type="slidenum">
              <a:rPr lang="en-US" smtClean="0"/>
              <a:pPr>
                <a:defRPr/>
              </a:pPr>
              <a:t>11</a:t>
            </a:fld>
            <a:endParaRPr lang="en-US" dirty="0"/>
          </a:p>
        </p:txBody>
      </p:sp>
      <p:grpSp>
        <p:nvGrpSpPr>
          <p:cNvPr id="16" name="Group 15"/>
          <p:cNvGrpSpPr/>
          <p:nvPr/>
        </p:nvGrpSpPr>
        <p:grpSpPr>
          <a:xfrm>
            <a:off x="0" y="1215966"/>
            <a:ext cx="4752733" cy="4742627"/>
            <a:chOff x="389467" y="1215966"/>
            <a:chExt cx="4752733" cy="4742627"/>
          </a:xfrm>
        </p:grpSpPr>
        <p:sp>
          <p:nvSpPr>
            <p:cNvPr id="28" name="Hexagon 27">
              <a:extLst>
                <a:ext uri="{FF2B5EF4-FFF2-40B4-BE49-F238E27FC236}">
                  <a16:creationId xmlns:a16="http://schemas.microsoft.com/office/drawing/2014/main" id="{50B2F406-E131-47E4-B66D-8C511EBEBF82}"/>
                </a:ext>
              </a:extLst>
            </p:cNvPr>
            <p:cNvSpPr/>
            <p:nvPr/>
          </p:nvSpPr>
          <p:spPr>
            <a:xfrm>
              <a:off x="1677006" y="2750862"/>
              <a:ext cx="2038350" cy="1689973"/>
            </a:xfrm>
            <a:prstGeom prst="hexagon">
              <a:avLst/>
            </a:prstGeom>
            <a:solidFill>
              <a:srgbClr val="4472C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Water and Sanitation </a:t>
              </a:r>
              <a:r>
                <a:rPr kumimoji="0" lang="en-US" sz="1700" b="1" i="0" u="none" strike="noStrike" kern="0" cap="none" spc="0" normalizeH="0" baseline="0" noProof="0" dirty="0">
                  <a:ln>
                    <a:noFill/>
                  </a:ln>
                  <a:solidFill>
                    <a:prstClr val="white"/>
                  </a:solidFill>
                  <a:effectLst/>
                  <a:uLnTx/>
                  <a:uFillTx/>
                  <a:latin typeface="Calibri" panose="020F0502020204030204"/>
                  <a:ea typeface="+mn-ea"/>
                  <a:cs typeface="+mn-cs"/>
                </a:rPr>
                <a:t>Management</a:t>
              </a:r>
              <a:endParaRPr kumimoji="0" lang="en-GB" sz="17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Hexagon 28">
              <a:extLst>
                <a:ext uri="{FF2B5EF4-FFF2-40B4-BE49-F238E27FC236}">
                  <a16:creationId xmlns:a16="http://schemas.microsoft.com/office/drawing/2014/main" id="{D00CB76A-9C03-4FEA-832E-6CA020271E96}"/>
                </a:ext>
              </a:extLst>
            </p:cNvPr>
            <p:cNvSpPr/>
            <p:nvPr/>
          </p:nvSpPr>
          <p:spPr>
            <a:xfrm>
              <a:off x="1891581" y="1215966"/>
              <a:ext cx="1609200" cy="1461600"/>
            </a:xfrm>
            <a:prstGeom prst="hexagon">
              <a:avLst/>
            </a:prstGeom>
            <a:solidFill>
              <a:srgbClr val="00B0F0"/>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Reducing Demand and Increasing Supply</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Hexagon 29">
              <a:extLst>
                <a:ext uri="{FF2B5EF4-FFF2-40B4-BE49-F238E27FC236}">
                  <a16:creationId xmlns:a16="http://schemas.microsoft.com/office/drawing/2014/main" id="{F55A5DB8-AB16-4C6E-A891-C191FCC277B3}"/>
                </a:ext>
              </a:extLst>
            </p:cNvPr>
            <p:cNvSpPr/>
            <p:nvPr/>
          </p:nvSpPr>
          <p:spPr>
            <a:xfrm>
              <a:off x="3423500" y="2078894"/>
              <a:ext cx="1718700" cy="1461600"/>
            </a:xfrm>
            <a:prstGeom prst="hexagon">
              <a:avLst/>
            </a:prstGeom>
            <a:solidFill>
              <a:sysClr val="window" lastClr="FFFFFF">
                <a:lumMod val="65000"/>
              </a:sysClr>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Redistribution for </a:t>
              </a:r>
              <a:r>
                <a:rPr kumimoji="0" lang="en-US" sz="1400" b="1" i="0" u="none" strike="noStrike" kern="0" cap="none" spc="0" normalizeH="0" baseline="0" noProof="0" dirty="0" smtClean="0">
                  <a:ln>
                    <a:noFill/>
                  </a:ln>
                  <a:solidFill>
                    <a:prstClr val="black"/>
                  </a:solidFill>
                  <a:effectLst/>
                  <a:uLnTx/>
                  <a:uFillTx/>
                  <a:latin typeface="Calibri" panose="020F0502020204030204"/>
                  <a:ea typeface="+mn-ea"/>
                  <a:cs typeface="+mn-cs"/>
                </a:rPr>
                <a:t>Transformation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1" name="Hexagon 30">
              <a:extLst>
                <a:ext uri="{FF2B5EF4-FFF2-40B4-BE49-F238E27FC236}">
                  <a16:creationId xmlns:a16="http://schemas.microsoft.com/office/drawing/2014/main" id="{AB2ED876-A049-4683-BF4F-40BB803915D8}"/>
                </a:ext>
              </a:extLst>
            </p:cNvPr>
            <p:cNvSpPr/>
            <p:nvPr/>
          </p:nvSpPr>
          <p:spPr>
            <a:xfrm>
              <a:off x="3376807" y="3761531"/>
              <a:ext cx="1609200" cy="1461600"/>
            </a:xfrm>
            <a:prstGeom prst="hexagon">
              <a:avLst/>
            </a:prstGeom>
            <a:solidFill>
              <a:srgbClr val="FFC000"/>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Managing Effective Water Services and Sanitation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 name="Hexagon 31">
              <a:extLst>
                <a:ext uri="{FF2B5EF4-FFF2-40B4-BE49-F238E27FC236}">
                  <a16:creationId xmlns:a16="http://schemas.microsoft.com/office/drawing/2014/main" id="{A4B87044-3521-483D-B230-1D0B9C9B6845}"/>
                </a:ext>
              </a:extLst>
            </p:cNvPr>
            <p:cNvSpPr/>
            <p:nvPr/>
          </p:nvSpPr>
          <p:spPr>
            <a:xfrm>
              <a:off x="1943020" y="4496993"/>
              <a:ext cx="1609200" cy="1461600"/>
            </a:xfrm>
            <a:prstGeom prst="hexagon">
              <a:avLst/>
            </a:prstGeom>
            <a:solidFill>
              <a:srgbClr val="5B9BD5"/>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Regulating Water and Sanitation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Hexagon 32">
              <a:extLst>
                <a:ext uri="{FF2B5EF4-FFF2-40B4-BE49-F238E27FC236}">
                  <a16:creationId xmlns:a16="http://schemas.microsoft.com/office/drawing/2014/main" id="{4C268552-105E-4C58-9053-A4493E955943}"/>
                </a:ext>
              </a:extLst>
            </p:cNvPr>
            <p:cNvSpPr/>
            <p:nvPr/>
          </p:nvSpPr>
          <p:spPr>
            <a:xfrm>
              <a:off x="389467" y="3736651"/>
              <a:ext cx="1609200" cy="1461600"/>
            </a:xfrm>
            <a:prstGeom prst="hexagon">
              <a:avLst/>
            </a:prstGeom>
            <a:solidFill>
              <a:srgbClr val="70AD47"/>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Improving Raw Water Quality</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 name="Hexagon 33">
              <a:extLst>
                <a:ext uri="{FF2B5EF4-FFF2-40B4-BE49-F238E27FC236}">
                  <a16:creationId xmlns:a16="http://schemas.microsoft.com/office/drawing/2014/main" id="{DD9E2E15-61A2-4901-98B7-66C9390D3A32}"/>
                </a:ext>
              </a:extLst>
            </p:cNvPr>
            <p:cNvSpPr/>
            <p:nvPr/>
          </p:nvSpPr>
          <p:spPr>
            <a:xfrm>
              <a:off x="391131" y="1981200"/>
              <a:ext cx="1607536" cy="1462275"/>
            </a:xfrm>
            <a:prstGeom prst="hexagon">
              <a:avLst/>
            </a:prstGeom>
            <a:solidFill>
              <a:srgbClr val="ED7D31"/>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Protecting and Restoring Ecological Infrastructure</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 name="Group 14"/>
          <p:cNvGrpSpPr/>
          <p:nvPr/>
        </p:nvGrpSpPr>
        <p:grpSpPr>
          <a:xfrm>
            <a:off x="4667268" y="1807851"/>
            <a:ext cx="4627216" cy="4706101"/>
            <a:chOff x="5478966" y="2387195"/>
            <a:chExt cx="3714846" cy="3542169"/>
          </a:xfrm>
        </p:grpSpPr>
        <p:sp>
          <p:nvSpPr>
            <p:cNvPr id="35" name="Hexagon 34">
              <a:extLst>
                <a:ext uri="{FF2B5EF4-FFF2-40B4-BE49-F238E27FC236}">
                  <a16:creationId xmlns:a16="http://schemas.microsoft.com/office/drawing/2014/main" id="{1E0A7456-7FD8-4F15-96CB-019B8AB18878}"/>
                </a:ext>
              </a:extLst>
            </p:cNvPr>
            <p:cNvSpPr/>
            <p:nvPr/>
          </p:nvSpPr>
          <p:spPr>
            <a:xfrm>
              <a:off x="6520967" y="3548436"/>
              <a:ext cx="1635835" cy="1243723"/>
            </a:xfrm>
            <a:prstGeom prst="hexagon">
              <a:avLst/>
            </a:pr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Enabling Environment</a:t>
              </a:r>
              <a:endParaRPr kumimoji="0" lang="en-GB"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Hexagon 35">
              <a:extLst>
                <a:ext uri="{FF2B5EF4-FFF2-40B4-BE49-F238E27FC236}">
                  <a16:creationId xmlns:a16="http://schemas.microsoft.com/office/drawing/2014/main" id="{82C34C37-1BDF-40C9-845B-B533A9936118}"/>
                </a:ext>
              </a:extLst>
            </p:cNvPr>
            <p:cNvSpPr/>
            <p:nvPr/>
          </p:nvSpPr>
          <p:spPr>
            <a:xfrm>
              <a:off x="6645562" y="2387195"/>
              <a:ext cx="1291905" cy="1100112"/>
            </a:xfrm>
            <a:prstGeom prst="hexagon">
              <a:avLst/>
            </a:prstGeom>
            <a:solidFill>
              <a:srgbClr val="FFC000"/>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Creating Effective Institutions</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Hexagon 36">
              <a:extLst>
                <a:ext uri="{FF2B5EF4-FFF2-40B4-BE49-F238E27FC236}">
                  <a16:creationId xmlns:a16="http://schemas.microsoft.com/office/drawing/2014/main" id="{4D806150-8FE1-4327-95CC-0DB63A0CCBA7}"/>
                </a:ext>
              </a:extLst>
            </p:cNvPr>
            <p:cNvSpPr/>
            <p:nvPr/>
          </p:nvSpPr>
          <p:spPr>
            <a:xfrm>
              <a:off x="7868364" y="2927673"/>
              <a:ext cx="1291905" cy="1100112"/>
            </a:xfrm>
            <a:prstGeom prst="hexagon">
              <a:avLst/>
            </a:prstGeom>
            <a:solidFill>
              <a:srgbClr val="B2F514"/>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Managing Data and Information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 name="Hexagon 37">
              <a:extLst>
                <a:ext uri="{FF2B5EF4-FFF2-40B4-BE49-F238E27FC236}">
                  <a16:creationId xmlns:a16="http://schemas.microsoft.com/office/drawing/2014/main" id="{2DFB3A8E-26C6-4986-9537-211DEE45587F}"/>
                </a:ext>
              </a:extLst>
            </p:cNvPr>
            <p:cNvSpPr/>
            <p:nvPr/>
          </p:nvSpPr>
          <p:spPr>
            <a:xfrm>
              <a:off x="7901907" y="4198468"/>
              <a:ext cx="1291905" cy="1100112"/>
            </a:xfrm>
            <a:prstGeom prst="hexagon">
              <a:avLst/>
            </a:prstGeom>
            <a:solidFill>
              <a:srgbClr val="46EC27"/>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Building Capacity for Action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 name="Hexagon 38">
              <a:extLst>
                <a:ext uri="{FF2B5EF4-FFF2-40B4-BE49-F238E27FC236}">
                  <a16:creationId xmlns:a16="http://schemas.microsoft.com/office/drawing/2014/main" id="{18E4FBE8-E52A-4EBE-AEE4-637C3D5204A6}"/>
                </a:ext>
              </a:extLst>
            </p:cNvPr>
            <p:cNvSpPr/>
            <p:nvPr/>
          </p:nvSpPr>
          <p:spPr>
            <a:xfrm>
              <a:off x="6645561" y="4829252"/>
              <a:ext cx="1291905" cy="1100112"/>
            </a:xfrm>
            <a:prstGeom prst="hexagon">
              <a:avLst/>
            </a:prstGeom>
            <a:solidFill>
              <a:srgbClr val="39E37B"/>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Ensuring Financial Sustainability</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Hexagon 39">
              <a:extLst>
                <a:ext uri="{FF2B5EF4-FFF2-40B4-BE49-F238E27FC236}">
                  <a16:creationId xmlns:a16="http://schemas.microsoft.com/office/drawing/2014/main" id="{CB12B914-CDD4-4587-B362-887D6E09C6FD}"/>
                </a:ext>
              </a:extLst>
            </p:cNvPr>
            <p:cNvSpPr/>
            <p:nvPr/>
          </p:nvSpPr>
          <p:spPr>
            <a:xfrm>
              <a:off x="5478966" y="4212807"/>
              <a:ext cx="1291905" cy="1100112"/>
            </a:xfrm>
            <a:prstGeom prst="hexagon">
              <a:avLst/>
            </a:prstGeom>
            <a:solidFill>
              <a:srgbClr val="4ADCD2"/>
            </a:solidFill>
            <a:ln w="12700" cap="flat" cmpd="sng" algn="ctr">
              <a:noFill/>
              <a:prstDash val="solid"/>
              <a:miter lim="800000"/>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Amending Legislation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Hexagon 40">
              <a:extLst>
                <a:ext uri="{FF2B5EF4-FFF2-40B4-BE49-F238E27FC236}">
                  <a16:creationId xmlns:a16="http://schemas.microsoft.com/office/drawing/2014/main" id="{AD38B2D7-DA55-4037-AF8A-164DD5026D8C}"/>
                </a:ext>
              </a:extLst>
            </p:cNvPr>
            <p:cNvSpPr/>
            <p:nvPr/>
          </p:nvSpPr>
          <p:spPr>
            <a:xfrm>
              <a:off x="5494261" y="3013698"/>
              <a:ext cx="1291905" cy="1100112"/>
            </a:xfrm>
            <a:prstGeom prst="hexagon">
              <a:avLst/>
            </a:prstGeom>
            <a:solidFill>
              <a:srgbClr val="5B9BD5"/>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Enhancing Research, Development and Innovation</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6264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005BD3-CCA5-4B38-8505-DC36974D41EF}"/>
              </a:ext>
            </a:extLst>
          </p:cNvPr>
          <p:cNvPicPr/>
          <p:nvPr/>
        </p:nvPicPr>
        <p:blipFill>
          <a:blip r:embed="rId2">
            <a:extLst>
              <a:ext uri="{28A0092B-C50C-407E-A947-70E740481C1C}">
                <a14:useLocalDpi xmlns:a14="http://schemas.microsoft.com/office/drawing/2010/main" val="0"/>
              </a:ext>
            </a:extLst>
          </a:blip>
          <a:stretch>
            <a:fillRect/>
          </a:stretch>
        </p:blipFill>
        <p:spPr>
          <a:xfrm>
            <a:off x="0" y="15003"/>
            <a:ext cx="9144000" cy="6857999"/>
          </a:xfrm>
          <a:prstGeom prst="rect">
            <a:avLst/>
          </a:prstGeom>
        </p:spPr>
      </p:pic>
      <p:sp>
        <p:nvSpPr>
          <p:cNvPr id="5" name="TextBox 4">
            <a:extLst>
              <a:ext uri="{FF2B5EF4-FFF2-40B4-BE49-F238E27FC236}">
                <a16:creationId xmlns:a16="http://schemas.microsoft.com/office/drawing/2014/main" id="{2BB95E56-F0AB-4937-85F7-5B05CFF84204}"/>
              </a:ext>
            </a:extLst>
          </p:cNvPr>
          <p:cNvSpPr txBox="1"/>
          <p:nvPr/>
        </p:nvSpPr>
        <p:spPr>
          <a:xfrm>
            <a:off x="3751397" y="2249049"/>
            <a:ext cx="671979" cy="292388"/>
          </a:xfrm>
          <a:prstGeom prst="rect">
            <a:avLst/>
          </a:prstGeom>
          <a:solidFill>
            <a:srgbClr val="7030A0"/>
          </a:solidFill>
          <a:ln w="12700">
            <a:solidFill>
              <a:schemeClr val="tx1"/>
            </a:solidFill>
          </a:ln>
        </p:spPr>
        <p:txBody>
          <a:bodyPr wrap="none" rtlCol="0">
            <a:spAutoFit/>
          </a:bodyPr>
          <a:lstStyle/>
          <a:p>
            <a:r>
              <a:rPr lang="en-ZA" sz="1300" b="1" dirty="0">
                <a:solidFill>
                  <a:schemeClr val="bg1"/>
                </a:solidFill>
              </a:rPr>
              <a:t>Mining</a:t>
            </a:r>
          </a:p>
        </p:txBody>
      </p:sp>
      <p:sp>
        <p:nvSpPr>
          <p:cNvPr id="6" name="TextBox 5">
            <a:extLst>
              <a:ext uri="{FF2B5EF4-FFF2-40B4-BE49-F238E27FC236}">
                <a16:creationId xmlns:a16="http://schemas.microsoft.com/office/drawing/2014/main" id="{483F4137-BF5E-496B-A881-8437F95FBE27}"/>
              </a:ext>
            </a:extLst>
          </p:cNvPr>
          <p:cNvSpPr txBox="1"/>
          <p:nvPr/>
        </p:nvSpPr>
        <p:spPr>
          <a:xfrm>
            <a:off x="1106893" y="4123876"/>
            <a:ext cx="955454" cy="292388"/>
          </a:xfrm>
          <a:prstGeom prst="rect">
            <a:avLst/>
          </a:prstGeom>
          <a:solidFill>
            <a:srgbClr val="7030A0"/>
          </a:solidFill>
          <a:ln w="12700">
            <a:solidFill>
              <a:schemeClr val="tx1"/>
            </a:solidFill>
          </a:ln>
        </p:spPr>
        <p:txBody>
          <a:bodyPr wrap="none" rtlCol="0">
            <a:spAutoFit/>
          </a:bodyPr>
          <a:lstStyle/>
          <a:p>
            <a:r>
              <a:rPr lang="en-ZA" sz="1300" b="1" dirty="0">
                <a:solidFill>
                  <a:schemeClr val="bg1"/>
                </a:solidFill>
              </a:rPr>
              <a:t>Agriculture</a:t>
            </a:r>
          </a:p>
        </p:txBody>
      </p:sp>
      <p:sp>
        <p:nvSpPr>
          <p:cNvPr id="7" name="TextBox 6">
            <a:extLst>
              <a:ext uri="{FF2B5EF4-FFF2-40B4-BE49-F238E27FC236}">
                <a16:creationId xmlns:a16="http://schemas.microsoft.com/office/drawing/2014/main" id="{641BCCAB-7662-47B4-83F3-65DB3A1694EC}"/>
              </a:ext>
            </a:extLst>
          </p:cNvPr>
          <p:cNvSpPr txBox="1"/>
          <p:nvPr/>
        </p:nvSpPr>
        <p:spPr>
          <a:xfrm>
            <a:off x="1143702" y="1578334"/>
            <a:ext cx="758990" cy="292388"/>
          </a:xfrm>
          <a:prstGeom prst="rect">
            <a:avLst/>
          </a:prstGeom>
          <a:solidFill>
            <a:srgbClr val="7030A0"/>
          </a:solidFill>
          <a:ln w="12700">
            <a:solidFill>
              <a:schemeClr val="tx1"/>
            </a:solidFill>
          </a:ln>
        </p:spPr>
        <p:txBody>
          <a:bodyPr wrap="none" rtlCol="0">
            <a:spAutoFit/>
          </a:bodyPr>
          <a:lstStyle/>
          <a:p>
            <a:r>
              <a:rPr lang="en-ZA" sz="1300" b="1" dirty="0">
                <a:solidFill>
                  <a:schemeClr val="bg1"/>
                </a:solidFill>
              </a:rPr>
              <a:t>Industry</a:t>
            </a:r>
          </a:p>
        </p:txBody>
      </p:sp>
      <p:sp>
        <p:nvSpPr>
          <p:cNvPr id="12" name="TextBox 11">
            <a:extLst>
              <a:ext uri="{FF2B5EF4-FFF2-40B4-BE49-F238E27FC236}">
                <a16:creationId xmlns:a16="http://schemas.microsoft.com/office/drawing/2014/main" id="{0046EDE1-DDED-4530-80B1-50977BB1893D}"/>
              </a:ext>
            </a:extLst>
          </p:cNvPr>
          <p:cNvSpPr txBox="1"/>
          <p:nvPr/>
        </p:nvSpPr>
        <p:spPr>
          <a:xfrm>
            <a:off x="817863" y="641419"/>
            <a:ext cx="1180050" cy="429931"/>
          </a:xfrm>
          <a:prstGeom prst="rect">
            <a:avLst/>
          </a:prstGeom>
          <a:solidFill>
            <a:schemeClr val="bg1"/>
          </a:solidFill>
          <a:ln w="19050">
            <a:solidFill>
              <a:schemeClr val="accent2"/>
            </a:solidFill>
          </a:ln>
        </p:spPr>
        <p:txBody>
          <a:bodyPr wrap="square" tIns="57600" rtlCol="0">
            <a:spAutoFit/>
          </a:bodyPr>
          <a:lstStyle/>
          <a:p>
            <a:pPr algn="ctr">
              <a:lnSpc>
                <a:spcPts val="700"/>
              </a:lnSpc>
            </a:pPr>
            <a:r>
              <a:rPr lang="en-ZA" sz="1000" b="1" dirty="0"/>
              <a:t>Catchment</a:t>
            </a:r>
          </a:p>
          <a:p>
            <a:pPr algn="ctr">
              <a:lnSpc>
                <a:spcPts val="900"/>
              </a:lnSpc>
            </a:pPr>
            <a:r>
              <a:rPr lang="en-ZA" sz="1000" b="1" dirty="0"/>
              <a:t>Management Agency</a:t>
            </a:r>
          </a:p>
        </p:txBody>
      </p:sp>
      <p:sp>
        <p:nvSpPr>
          <p:cNvPr id="15" name="TextBox 14">
            <a:extLst>
              <a:ext uri="{FF2B5EF4-FFF2-40B4-BE49-F238E27FC236}">
                <a16:creationId xmlns:a16="http://schemas.microsoft.com/office/drawing/2014/main" id="{66EAB447-1C28-48F3-A5A7-8138AF6AF62A}"/>
              </a:ext>
            </a:extLst>
          </p:cNvPr>
          <p:cNvSpPr txBox="1"/>
          <p:nvPr/>
        </p:nvSpPr>
        <p:spPr>
          <a:xfrm>
            <a:off x="2617451" y="874198"/>
            <a:ext cx="1049518" cy="455579"/>
          </a:xfrm>
          <a:prstGeom prst="rect">
            <a:avLst/>
          </a:prstGeom>
          <a:solidFill>
            <a:schemeClr val="bg1"/>
          </a:solidFill>
          <a:ln w="19050">
            <a:solidFill>
              <a:schemeClr val="accent2"/>
            </a:solidFill>
          </a:ln>
        </p:spPr>
        <p:txBody>
          <a:bodyPr wrap="square" tIns="57600" rtlCol="0">
            <a:spAutoFit/>
          </a:bodyPr>
          <a:lstStyle/>
          <a:p>
            <a:pPr algn="ctr">
              <a:lnSpc>
                <a:spcPts val="900"/>
              </a:lnSpc>
            </a:pPr>
            <a:r>
              <a:rPr lang="en-ZA" sz="1000" b="1" dirty="0"/>
              <a:t>Department of Water and Sanitation</a:t>
            </a:r>
          </a:p>
        </p:txBody>
      </p:sp>
      <p:sp>
        <p:nvSpPr>
          <p:cNvPr id="16" name="TextBox 15">
            <a:extLst>
              <a:ext uri="{FF2B5EF4-FFF2-40B4-BE49-F238E27FC236}">
                <a16:creationId xmlns:a16="http://schemas.microsoft.com/office/drawing/2014/main" id="{CC09DF94-EF0A-4A13-A259-483326623CD1}"/>
              </a:ext>
            </a:extLst>
          </p:cNvPr>
          <p:cNvSpPr txBox="1">
            <a:spLocks/>
          </p:cNvSpPr>
          <p:nvPr/>
        </p:nvSpPr>
        <p:spPr>
          <a:xfrm>
            <a:off x="2617451" y="455358"/>
            <a:ext cx="1049518" cy="326707"/>
          </a:xfrm>
          <a:prstGeom prst="rect">
            <a:avLst/>
          </a:prstGeom>
          <a:solidFill>
            <a:schemeClr val="bg1"/>
          </a:solidFill>
          <a:ln w="19050">
            <a:solidFill>
              <a:srgbClr val="0070C0"/>
            </a:solidFill>
          </a:ln>
        </p:spPr>
        <p:txBody>
          <a:bodyPr wrap="square" tIns="57600" rtlCol="0">
            <a:noAutofit/>
          </a:bodyPr>
          <a:lstStyle/>
          <a:p>
            <a:pPr algn="ctr">
              <a:lnSpc>
                <a:spcPts val="700"/>
              </a:lnSpc>
            </a:pPr>
            <a:r>
              <a:rPr lang="en-ZA" sz="1000" b="1" dirty="0"/>
              <a:t>Storage in Dams</a:t>
            </a:r>
          </a:p>
        </p:txBody>
      </p:sp>
      <p:sp>
        <p:nvSpPr>
          <p:cNvPr id="19" name="TextBox 18">
            <a:extLst>
              <a:ext uri="{FF2B5EF4-FFF2-40B4-BE49-F238E27FC236}">
                <a16:creationId xmlns:a16="http://schemas.microsoft.com/office/drawing/2014/main" id="{EE095D43-9EEC-48D6-9EB6-B7CE05EFA364}"/>
              </a:ext>
            </a:extLst>
          </p:cNvPr>
          <p:cNvSpPr txBox="1"/>
          <p:nvPr/>
        </p:nvSpPr>
        <p:spPr>
          <a:xfrm>
            <a:off x="4349127" y="174917"/>
            <a:ext cx="743713" cy="246221"/>
          </a:xfrm>
          <a:prstGeom prst="rect">
            <a:avLst/>
          </a:prstGeom>
          <a:solidFill>
            <a:schemeClr val="bg1"/>
          </a:solidFill>
          <a:ln w="19050">
            <a:solidFill>
              <a:srgbClr val="0070C0"/>
            </a:solidFill>
          </a:ln>
        </p:spPr>
        <p:txBody>
          <a:bodyPr wrap="none" rtlCol="0">
            <a:noAutofit/>
          </a:bodyPr>
          <a:lstStyle/>
          <a:p>
            <a:pPr algn="ctr"/>
            <a:r>
              <a:rPr lang="en-ZA" sz="1000" b="1" dirty="0"/>
              <a:t>Purification</a:t>
            </a:r>
          </a:p>
        </p:txBody>
      </p:sp>
      <p:grpSp>
        <p:nvGrpSpPr>
          <p:cNvPr id="86" name="Group 85">
            <a:extLst>
              <a:ext uri="{FF2B5EF4-FFF2-40B4-BE49-F238E27FC236}">
                <a16:creationId xmlns:a16="http://schemas.microsoft.com/office/drawing/2014/main" id="{E7294EEB-C70E-454C-8F14-194E88F33E13}"/>
              </a:ext>
            </a:extLst>
          </p:cNvPr>
          <p:cNvGrpSpPr/>
          <p:nvPr/>
        </p:nvGrpSpPr>
        <p:grpSpPr>
          <a:xfrm>
            <a:off x="5357692" y="3161932"/>
            <a:ext cx="474609" cy="779284"/>
            <a:chOff x="4812407" y="3161932"/>
            <a:chExt cx="474609" cy="779284"/>
          </a:xfrm>
        </p:grpSpPr>
        <p:sp>
          <p:nvSpPr>
            <p:cNvPr id="76" name="Rectangle 75">
              <a:extLst>
                <a:ext uri="{FF2B5EF4-FFF2-40B4-BE49-F238E27FC236}">
                  <a16:creationId xmlns:a16="http://schemas.microsoft.com/office/drawing/2014/main" id="{67398D4C-0EC5-4091-AE72-C4009871D233}"/>
                </a:ext>
              </a:extLst>
            </p:cNvPr>
            <p:cNvSpPr/>
            <p:nvPr/>
          </p:nvSpPr>
          <p:spPr>
            <a:xfrm>
              <a:off x="4812407" y="3161932"/>
              <a:ext cx="474609" cy="77928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77" name="Cylinder 76">
              <a:extLst>
                <a:ext uri="{FF2B5EF4-FFF2-40B4-BE49-F238E27FC236}">
                  <a16:creationId xmlns:a16="http://schemas.microsoft.com/office/drawing/2014/main" id="{F938CE08-9E2D-4126-B7BB-284B2868FFF9}"/>
                </a:ext>
              </a:extLst>
            </p:cNvPr>
            <p:cNvSpPr/>
            <p:nvPr/>
          </p:nvSpPr>
          <p:spPr>
            <a:xfrm>
              <a:off x="4926066" y="3226586"/>
              <a:ext cx="241486" cy="414236"/>
            </a:xfrm>
            <a:prstGeom prst="can">
              <a:avLst>
                <a:gd name="adj" fmla="val 7372"/>
              </a:avLst>
            </a:prstGeom>
            <a:solidFill>
              <a:srgbClr val="FFC0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79" name="TextBox 78">
            <a:extLst>
              <a:ext uri="{FF2B5EF4-FFF2-40B4-BE49-F238E27FC236}">
                <a16:creationId xmlns:a16="http://schemas.microsoft.com/office/drawing/2014/main" id="{EB551F52-5005-43D8-A0CD-80E92F21C358}"/>
              </a:ext>
            </a:extLst>
          </p:cNvPr>
          <p:cNvSpPr txBox="1"/>
          <p:nvPr/>
        </p:nvSpPr>
        <p:spPr>
          <a:xfrm>
            <a:off x="4142980" y="3161932"/>
            <a:ext cx="1109190" cy="292388"/>
          </a:xfrm>
          <a:prstGeom prst="rect">
            <a:avLst/>
          </a:prstGeom>
          <a:solidFill>
            <a:schemeClr val="bg1"/>
          </a:solidFill>
          <a:ln w="19050">
            <a:solidFill>
              <a:srgbClr val="0070C0"/>
            </a:solidFill>
          </a:ln>
        </p:spPr>
        <p:txBody>
          <a:bodyPr wrap="none" rtlCol="0">
            <a:noAutofit/>
          </a:bodyPr>
          <a:lstStyle/>
          <a:p>
            <a:pPr algn="ctr"/>
            <a:r>
              <a:rPr lang="en-ZA" sz="1000" b="1" dirty="0"/>
              <a:t>Waste Collection</a:t>
            </a:r>
          </a:p>
        </p:txBody>
      </p:sp>
      <p:sp>
        <p:nvSpPr>
          <p:cNvPr id="80" name="TextBox 79">
            <a:extLst>
              <a:ext uri="{FF2B5EF4-FFF2-40B4-BE49-F238E27FC236}">
                <a16:creationId xmlns:a16="http://schemas.microsoft.com/office/drawing/2014/main" id="{A37693C8-AF78-47D5-9FED-671CA600F292}"/>
              </a:ext>
            </a:extLst>
          </p:cNvPr>
          <p:cNvSpPr txBox="1"/>
          <p:nvPr/>
        </p:nvSpPr>
        <p:spPr>
          <a:xfrm>
            <a:off x="5340980" y="3605440"/>
            <a:ext cx="516488" cy="369332"/>
          </a:xfrm>
          <a:prstGeom prst="rect">
            <a:avLst/>
          </a:prstGeom>
          <a:noFill/>
        </p:spPr>
        <p:txBody>
          <a:bodyPr wrap="none" rtlCol="0">
            <a:spAutoFit/>
          </a:bodyPr>
          <a:lstStyle/>
          <a:p>
            <a:pPr algn="ctr"/>
            <a:r>
              <a:rPr lang="en-ZA" sz="600" b="1" dirty="0"/>
              <a:t>Municipal</a:t>
            </a:r>
          </a:p>
          <a:p>
            <a:pPr algn="ctr"/>
            <a:r>
              <a:rPr lang="en-ZA" sz="600" b="1" dirty="0"/>
              <a:t>Sanitation</a:t>
            </a:r>
          </a:p>
          <a:p>
            <a:pPr algn="ctr"/>
            <a:r>
              <a:rPr lang="en-ZA" sz="600" b="1" dirty="0"/>
              <a:t>Tariff</a:t>
            </a:r>
          </a:p>
        </p:txBody>
      </p:sp>
      <p:grpSp>
        <p:nvGrpSpPr>
          <p:cNvPr id="131" name="Group 130">
            <a:extLst>
              <a:ext uri="{FF2B5EF4-FFF2-40B4-BE49-F238E27FC236}">
                <a16:creationId xmlns:a16="http://schemas.microsoft.com/office/drawing/2014/main" id="{1F45CB4C-E763-4808-A70B-72265D323663}"/>
              </a:ext>
            </a:extLst>
          </p:cNvPr>
          <p:cNvGrpSpPr/>
          <p:nvPr/>
        </p:nvGrpSpPr>
        <p:grpSpPr>
          <a:xfrm>
            <a:off x="6892144" y="4632807"/>
            <a:ext cx="474609" cy="779284"/>
            <a:chOff x="8591968" y="2589049"/>
            <a:chExt cx="474609" cy="779284"/>
          </a:xfrm>
        </p:grpSpPr>
        <p:sp>
          <p:nvSpPr>
            <p:cNvPr id="88" name="Rectangle 87">
              <a:extLst>
                <a:ext uri="{FF2B5EF4-FFF2-40B4-BE49-F238E27FC236}">
                  <a16:creationId xmlns:a16="http://schemas.microsoft.com/office/drawing/2014/main" id="{24CA734F-B361-4A65-A405-B27B5B5E1D9E}"/>
                </a:ext>
              </a:extLst>
            </p:cNvPr>
            <p:cNvSpPr/>
            <p:nvPr/>
          </p:nvSpPr>
          <p:spPr>
            <a:xfrm>
              <a:off x="8591968" y="2589049"/>
              <a:ext cx="474609" cy="77928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89" name="Cylinder 88">
              <a:extLst>
                <a:ext uri="{FF2B5EF4-FFF2-40B4-BE49-F238E27FC236}">
                  <a16:creationId xmlns:a16="http://schemas.microsoft.com/office/drawing/2014/main" id="{E0AF8CAC-3807-41E4-AF22-89B8E6E584B6}"/>
                </a:ext>
              </a:extLst>
            </p:cNvPr>
            <p:cNvSpPr/>
            <p:nvPr/>
          </p:nvSpPr>
          <p:spPr>
            <a:xfrm>
              <a:off x="8705627" y="2762760"/>
              <a:ext cx="241486" cy="414236"/>
            </a:xfrm>
            <a:prstGeom prst="can">
              <a:avLst>
                <a:gd name="adj" fmla="val 7372"/>
              </a:avLst>
            </a:prstGeom>
            <a:solidFill>
              <a:srgbClr val="FFC0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130" name="Group 129">
            <a:extLst>
              <a:ext uri="{FF2B5EF4-FFF2-40B4-BE49-F238E27FC236}">
                <a16:creationId xmlns:a16="http://schemas.microsoft.com/office/drawing/2014/main" id="{5E24F49D-D777-4AC6-B9EE-0E2C62FBEF6B}"/>
              </a:ext>
            </a:extLst>
          </p:cNvPr>
          <p:cNvGrpSpPr/>
          <p:nvPr/>
        </p:nvGrpSpPr>
        <p:grpSpPr>
          <a:xfrm>
            <a:off x="6360705" y="4632807"/>
            <a:ext cx="474609" cy="779284"/>
            <a:chOff x="8060529" y="2589049"/>
            <a:chExt cx="474609" cy="779284"/>
          </a:xfrm>
        </p:grpSpPr>
        <p:sp>
          <p:nvSpPr>
            <p:cNvPr id="91" name="Rectangle 90">
              <a:extLst>
                <a:ext uri="{FF2B5EF4-FFF2-40B4-BE49-F238E27FC236}">
                  <a16:creationId xmlns:a16="http://schemas.microsoft.com/office/drawing/2014/main" id="{57DCFAAB-A29A-494B-8F08-84D3BED90251}"/>
                </a:ext>
              </a:extLst>
            </p:cNvPr>
            <p:cNvSpPr/>
            <p:nvPr/>
          </p:nvSpPr>
          <p:spPr>
            <a:xfrm>
              <a:off x="8060529" y="2589049"/>
              <a:ext cx="474609" cy="77928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92" name="Cylinder 91">
              <a:extLst>
                <a:ext uri="{FF2B5EF4-FFF2-40B4-BE49-F238E27FC236}">
                  <a16:creationId xmlns:a16="http://schemas.microsoft.com/office/drawing/2014/main" id="{FACA9B10-5E94-4BFF-B78B-D52A0ABB1134}"/>
                </a:ext>
              </a:extLst>
            </p:cNvPr>
            <p:cNvSpPr/>
            <p:nvPr/>
          </p:nvSpPr>
          <p:spPr>
            <a:xfrm>
              <a:off x="8174188" y="2762760"/>
              <a:ext cx="241486" cy="414236"/>
            </a:xfrm>
            <a:prstGeom prst="can">
              <a:avLst>
                <a:gd name="adj" fmla="val 7372"/>
              </a:avLst>
            </a:prstGeom>
            <a:solidFill>
              <a:schemeClr val="accent1">
                <a:lumMod val="60000"/>
                <a:lumOff val="40000"/>
              </a:schemeClr>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9" name="Group 128">
            <a:extLst>
              <a:ext uri="{FF2B5EF4-FFF2-40B4-BE49-F238E27FC236}">
                <a16:creationId xmlns:a16="http://schemas.microsoft.com/office/drawing/2014/main" id="{E03A109F-4E62-4564-A181-0271F553332E}"/>
              </a:ext>
            </a:extLst>
          </p:cNvPr>
          <p:cNvGrpSpPr/>
          <p:nvPr/>
        </p:nvGrpSpPr>
        <p:grpSpPr>
          <a:xfrm>
            <a:off x="8436179" y="1729650"/>
            <a:ext cx="516488" cy="806277"/>
            <a:chOff x="7314421" y="159900"/>
            <a:chExt cx="516488" cy="806277"/>
          </a:xfrm>
        </p:grpSpPr>
        <p:grpSp>
          <p:nvGrpSpPr>
            <p:cNvPr id="93" name="Group 92">
              <a:extLst>
                <a:ext uri="{FF2B5EF4-FFF2-40B4-BE49-F238E27FC236}">
                  <a16:creationId xmlns:a16="http://schemas.microsoft.com/office/drawing/2014/main" id="{28E1699B-6C95-43BE-BC4A-8969F8AE9263}"/>
                </a:ext>
              </a:extLst>
            </p:cNvPr>
            <p:cNvGrpSpPr/>
            <p:nvPr/>
          </p:nvGrpSpPr>
          <p:grpSpPr>
            <a:xfrm>
              <a:off x="7338263" y="159900"/>
              <a:ext cx="474609" cy="779284"/>
              <a:chOff x="4812407" y="3161932"/>
              <a:chExt cx="474609" cy="779284"/>
            </a:xfrm>
          </p:grpSpPr>
          <p:sp>
            <p:nvSpPr>
              <p:cNvPr id="94" name="Rectangle 93">
                <a:extLst>
                  <a:ext uri="{FF2B5EF4-FFF2-40B4-BE49-F238E27FC236}">
                    <a16:creationId xmlns:a16="http://schemas.microsoft.com/office/drawing/2014/main" id="{CDCE28B3-C3B3-4F12-AF08-DBBD0705C317}"/>
                  </a:ext>
                </a:extLst>
              </p:cNvPr>
              <p:cNvSpPr/>
              <p:nvPr/>
            </p:nvSpPr>
            <p:spPr>
              <a:xfrm>
                <a:off x="4812407" y="3161932"/>
                <a:ext cx="474609" cy="77928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95" name="Cylinder 94">
                <a:extLst>
                  <a:ext uri="{FF2B5EF4-FFF2-40B4-BE49-F238E27FC236}">
                    <a16:creationId xmlns:a16="http://schemas.microsoft.com/office/drawing/2014/main" id="{8C88AFA8-542C-4E7F-A600-15DD4CEC8766}"/>
                  </a:ext>
                </a:extLst>
              </p:cNvPr>
              <p:cNvSpPr/>
              <p:nvPr/>
            </p:nvSpPr>
            <p:spPr>
              <a:xfrm>
                <a:off x="4926066" y="3226586"/>
                <a:ext cx="241486" cy="414236"/>
              </a:xfrm>
              <a:prstGeom prst="can">
                <a:avLst>
                  <a:gd name="adj" fmla="val 7372"/>
                </a:avLst>
              </a:prstGeom>
              <a:solidFill>
                <a:schemeClr val="accent1">
                  <a:lumMod val="60000"/>
                  <a:lumOff val="40000"/>
                </a:schemeClr>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6" name="TextBox 95">
              <a:extLst>
                <a:ext uri="{FF2B5EF4-FFF2-40B4-BE49-F238E27FC236}">
                  <a16:creationId xmlns:a16="http://schemas.microsoft.com/office/drawing/2014/main" id="{68D38B1E-3F52-4897-B7D0-85408B775459}"/>
                </a:ext>
              </a:extLst>
            </p:cNvPr>
            <p:cNvSpPr txBox="1"/>
            <p:nvPr/>
          </p:nvSpPr>
          <p:spPr>
            <a:xfrm>
              <a:off x="7314421" y="596845"/>
              <a:ext cx="516488" cy="369332"/>
            </a:xfrm>
            <a:prstGeom prst="rect">
              <a:avLst/>
            </a:prstGeom>
            <a:noFill/>
          </p:spPr>
          <p:txBody>
            <a:bodyPr wrap="none" rtlCol="0">
              <a:spAutoFit/>
            </a:bodyPr>
            <a:lstStyle/>
            <a:p>
              <a:pPr algn="ctr"/>
              <a:r>
                <a:rPr lang="en-ZA" sz="600" b="1" dirty="0"/>
                <a:t>Municipal</a:t>
              </a:r>
            </a:p>
            <a:p>
              <a:pPr algn="ctr"/>
              <a:r>
                <a:rPr lang="en-ZA" sz="600" b="1" dirty="0"/>
                <a:t>Water</a:t>
              </a:r>
            </a:p>
            <a:p>
              <a:pPr algn="ctr"/>
              <a:r>
                <a:rPr lang="en-ZA" sz="600" b="1" dirty="0"/>
                <a:t>Tariff</a:t>
              </a:r>
            </a:p>
          </p:txBody>
        </p:sp>
      </p:grpSp>
      <p:sp>
        <p:nvSpPr>
          <p:cNvPr id="104" name="TextBox 103">
            <a:extLst>
              <a:ext uri="{FF2B5EF4-FFF2-40B4-BE49-F238E27FC236}">
                <a16:creationId xmlns:a16="http://schemas.microsoft.com/office/drawing/2014/main" id="{B0B907E2-EC29-42EE-903D-8B6533CBEE68}"/>
              </a:ext>
            </a:extLst>
          </p:cNvPr>
          <p:cNvSpPr txBox="1"/>
          <p:nvPr/>
        </p:nvSpPr>
        <p:spPr>
          <a:xfrm>
            <a:off x="5161129" y="4672741"/>
            <a:ext cx="1109190" cy="292388"/>
          </a:xfrm>
          <a:prstGeom prst="rect">
            <a:avLst/>
          </a:prstGeom>
          <a:solidFill>
            <a:schemeClr val="bg1"/>
          </a:solidFill>
          <a:ln w="19050">
            <a:solidFill>
              <a:srgbClr val="0070C0"/>
            </a:solidFill>
          </a:ln>
        </p:spPr>
        <p:txBody>
          <a:bodyPr wrap="none" rtlCol="0">
            <a:noAutofit/>
          </a:bodyPr>
          <a:lstStyle/>
          <a:p>
            <a:pPr algn="ctr"/>
            <a:r>
              <a:rPr lang="en-ZA" sz="1000" b="1" dirty="0"/>
              <a:t>Reticulation</a:t>
            </a:r>
          </a:p>
        </p:txBody>
      </p:sp>
      <p:sp>
        <p:nvSpPr>
          <p:cNvPr id="105" name="TextBox 104">
            <a:extLst>
              <a:ext uri="{FF2B5EF4-FFF2-40B4-BE49-F238E27FC236}">
                <a16:creationId xmlns:a16="http://schemas.microsoft.com/office/drawing/2014/main" id="{E796CC89-30E8-4EC8-A064-0BF01F7CE8AF}"/>
              </a:ext>
            </a:extLst>
          </p:cNvPr>
          <p:cNvSpPr txBox="1"/>
          <p:nvPr/>
        </p:nvSpPr>
        <p:spPr>
          <a:xfrm>
            <a:off x="334767" y="5390233"/>
            <a:ext cx="1165984" cy="455579"/>
          </a:xfrm>
          <a:prstGeom prst="rect">
            <a:avLst/>
          </a:prstGeom>
          <a:solidFill>
            <a:schemeClr val="bg1"/>
          </a:solidFill>
          <a:ln w="19050">
            <a:solidFill>
              <a:schemeClr val="accent2"/>
            </a:solidFill>
          </a:ln>
        </p:spPr>
        <p:txBody>
          <a:bodyPr wrap="square" tIns="57600" rtlCol="0">
            <a:spAutoFit/>
          </a:bodyPr>
          <a:lstStyle/>
          <a:p>
            <a:pPr algn="ctr">
              <a:lnSpc>
                <a:spcPts val="900"/>
              </a:lnSpc>
            </a:pPr>
            <a:r>
              <a:rPr lang="en-ZA" sz="1000" b="1" dirty="0"/>
              <a:t>Catchment Management</a:t>
            </a:r>
          </a:p>
          <a:p>
            <a:pPr algn="ctr">
              <a:lnSpc>
                <a:spcPts val="900"/>
              </a:lnSpc>
            </a:pPr>
            <a:r>
              <a:rPr lang="en-ZA" sz="1000" b="1" dirty="0"/>
              <a:t>Agency</a:t>
            </a:r>
          </a:p>
        </p:txBody>
      </p:sp>
      <p:sp>
        <p:nvSpPr>
          <p:cNvPr id="109" name="TextBox 108">
            <a:extLst>
              <a:ext uri="{FF2B5EF4-FFF2-40B4-BE49-F238E27FC236}">
                <a16:creationId xmlns:a16="http://schemas.microsoft.com/office/drawing/2014/main" id="{7F8B3358-2F82-414F-BD82-6158C2DE824C}"/>
              </a:ext>
            </a:extLst>
          </p:cNvPr>
          <p:cNvSpPr txBox="1">
            <a:spLocks/>
          </p:cNvSpPr>
          <p:nvPr/>
        </p:nvSpPr>
        <p:spPr>
          <a:xfrm>
            <a:off x="334767" y="4978011"/>
            <a:ext cx="1180050" cy="370182"/>
          </a:xfrm>
          <a:prstGeom prst="rect">
            <a:avLst/>
          </a:prstGeom>
          <a:solidFill>
            <a:schemeClr val="bg1"/>
          </a:solidFill>
          <a:ln w="19050">
            <a:solidFill>
              <a:srgbClr val="0070C0"/>
            </a:solidFill>
          </a:ln>
        </p:spPr>
        <p:txBody>
          <a:bodyPr wrap="square" tIns="57600" rtlCol="0">
            <a:noAutofit/>
          </a:bodyPr>
          <a:lstStyle/>
          <a:p>
            <a:pPr algn="ctr">
              <a:lnSpc>
                <a:spcPts val="700"/>
              </a:lnSpc>
            </a:pPr>
            <a:r>
              <a:rPr lang="en-ZA" sz="1000" b="1" dirty="0"/>
              <a:t>Water Resources –</a:t>
            </a:r>
          </a:p>
          <a:p>
            <a:pPr algn="ctr">
              <a:lnSpc>
                <a:spcPts val="700"/>
              </a:lnSpc>
            </a:pPr>
            <a:r>
              <a:rPr lang="en-ZA" sz="1000" b="1" dirty="0"/>
              <a:t>Raw Water</a:t>
            </a:r>
          </a:p>
        </p:txBody>
      </p:sp>
      <p:sp>
        <p:nvSpPr>
          <p:cNvPr id="110" name="TextBox 109">
            <a:extLst>
              <a:ext uri="{FF2B5EF4-FFF2-40B4-BE49-F238E27FC236}">
                <a16:creationId xmlns:a16="http://schemas.microsoft.com/office/drawing/2014/main" id="{8FD55F30-E1B4-4E4D-BAE7-8574B839E25F}"/>
              </a:ext>
            </a:extLst>
          </p:cNvPr>
          <p:cNvSpPr txBox="1"/>
          <p:nvPr/>
        </p:nvSpPr>
        <p:spPr>
          <a:xfrm>
            <a:off x="612825" y="3373849"/>
            <a:ext cx="1180050" cy="340163"/>
          </a:xfrm>
          <a:prstGeom prst="rect">
            <a:avLst/>
          </a:prstGeom>
          <a:solidFill>
            <a:schemeClr val="bg1"/>
          </a:solidFill>
          <a:ln w="19050">
            <a:solidFill>
              <a:schemeClr val="accent2"/>
            </a:solidFill>
          </a:ln>
        </p:spPr>
        <p:txBody>
          <a:bodyPr wrap="square" tIns="57600" rtlCol="0">
            <a:spAutoFit/>
          </a:bodyPr>
          <a:lstStyle/>
          <a:p>
            <a:pPr algn="ctr">
              <a:lnSpc>
                <a:spcPts val="900"/>
              </a:lnSpc>
            </a:pPr>
            <a:r>
              <a:rPr lang="en-ZA" sz="1000" b="1" dirty="0"/>
              <a:t>Water Services</a:t>
            </a:r>
          </a:p>
          <a:p>
            <a:pPr algn="ctr">
              <a:lnSpc>
                <a:spcPts val="900"/>
              </a:lnSpc>
            </a:pPr>
            <a:r>
              <a:rPr lang="en-ZA" sz="1000" b="1" dirty="0"/>
              <a:t>Provider</a:t>
            </a:r>
          </a:p>
        </p:txBody>
      </p:sp>
      <p:sp>
        <p:nvSpPr>
          <p:cNvPr id="112" name="TextBox 111">
            <a:extLst>
              <a:ext uri="{FF2B5EF4-FFF2-40B4-BE49-F238E27FC236}">
                <a16:creationId xmlns:a16="http://schemas.microsoft.com/office/drawing/2014/main" id="{C6BB4EDB-111B-4800-BBC9-D96A19CD8C91}"/>
              </a:ext>
            </a:extLst>
          </p:cNvPr>
          <p:cNvSpPr txBox="1">
            <a:spLocks/>
          </p:cNvSpPr>
          <p:nvPr/>
        </p:nvSpPr>
        <p:spPr>
          <a:xfrm>
            <a:off x="617859" y="2999493"/>
            <a:ext cx="1180050" cy="288000"/>
          </a:xfrm>
          <a:prstGeom prst="rect">
            <a:avLst/>
          </a:prstGeom>
          <a:solidFill>
            <a:schemeClr val="bg1"/>
          </a:solidFill>
          <a:ln w="19050">
            <a:solidFill>
              <a:srgbClr val="0070C0"/>
            </a:solidFill>
          </a:ln>
        </p:spPr>
        <p:txBody>
          <a:bodyPr wrap="square" tIns="57600" rtlCol="0">
            <a:noAutofit/>
          </a:bodyPr>
          <a:lstStyle/>
          <a:p>
            <a:pPr algn="ctr">
              <a:lnSpc>
                <a:spcPts val="700"/>
              </a:lnSpc>
            </a:pPr>
            <a:r>
              <a:rPr lang="en-ZA" sz="1000" b="1" dirty="0"/>
              <a:t>Treatment and</a:t>
            </a:r>
          </a:p>
          <a:p>
            <a:pPr algn="ctr">
              <a:lnSpc>
                <a:spcPts val="700"/>
              </a:lnSpc>
            </a:pPr>
            <a:r>
              <a:rPr lang="en-ZA" sz="1000" b="1" dirty="0"/>
              <a:t>Discharge</a:t>
            </a:r>
          </a:p>
        </p:txBody>
      </p:sp>
      <p:sp>
        <p:nvSpPr>
          <p:cNvPr id="114" name="Rectangle 113">
            <a:extLst>
              <a:ext uri="{FF2B5EF4-FFF2-40B4-BE49-F238E27FC236}">
                <a16:creationId xmlns:a16="http://schemas.microsoft.com/office/drawing/2014/main" id="{45294865-266E-4115-9A21-B793BAD986D9}"/>
              </a:ext>
            </a:extLst>
          </p:cNvPr>
          <p:cNvSpPr/>
          <p:nvPr/>
        </p:nvSpPr>
        <p:spPr>
          <a:xfrm>
            <a:off x="2079722" y="251760"/>
            <a:ext cx="474609" cy="89861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115" name="Cylinder 114">
            <a:extLst>
              <a:ext uri="{FF2B5EF4-FFF2-40B4-BE49-F238E27FC236}">
                <a16:creationId xmlns:a16="http://schemas.microsoft.com/office/drawing/2014/main" id="{CE26147E-AFB5-47D9-B393-B5F1AA7694F0}"/>
              </a:ext>
            </a:extLst>
          </p:cNvPr>
          <p:cNvSpPr/>
          <p:nvPr/>
        </p:nvSpPr>
        <p:spPr>
          <a:xfrm>
            <a:off x="2193381" y="340073"/>
            <a:ext cx="241486" cy="414236"/>
          </a:xfrm>
          <a:prstGeom prst="can">
            <a:avLst>
              <a:gd name="adj" fmla="val 7372"/>
            </a:avLst>
          </a:prstGeom>
          <a:solidFill>
            <a:schemeClr val="accent1">
              <a:lumMod val="60000"/>
              <a:lumOff val="40000"/>
            </a:schemeClr>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6" name="TextBox 115">
            <a:extLst>
              <a:ext uri="{FF2B5EF4-FFF2-40B4-BE49-F238E27FC236}">
                <a16:creationId xmlns:a16="http://schemas.microsoft.com/office/drawing/2014/main" id="{A17E2329-9B32-404D-B990-34A964D3EB90}"/>
              </a:ext>
            </a:extLst>
          </p:cNvPr>
          <p:cNvSpPr txBox="1"/>
          <p:nvPr/>
        </p:nvSpPr>
        <p:spPr>
          <a:xfrm>
            <a:off x="2006190" y="712364"/>
            <a:ext cx="615873" cy="461665"/>
          </a:xfrm>
          <a:prstGeom prst="rect">
            <a:avLst/>
          </a:prstGeom>
          <a:noFill/>
        </p:spPr>
        <p:txBody>
          <a:bodyPr wrap="none" rtlCol="0">
            <a:spAutoFit/>
          </a:bodyPr>
          <a:lstStyle/>
          <a:p>
            <a:pPr algn="ctr"/>
            <a:r>
              <a:rPr lang="en-ZA" sz="600" b="1" dirty="0"/>
              <a:t>Water </a:t>
            </a:r>
          </a:p>
          <a:p>
            <a:pPr algn="ctr"/>
            <a:r>
              <a:rPr lang="en-ZA" sz="600" b="1" dirty="0"/>
              <a:t>Resource</a:t>
            </a:r>
          </a:p>
          <a:p>
            <a:pPr algn="ctr"/>
            <a:r>
              <a:rPr lang="en-ZA" sz="600" b="1" dirty="0"/>
              <a:t>Management</a:t>
            </a:r>
          </a:p>
          <a:p>
            <a:pPr algn="ctr"/>
            <a:r>
              <a:rPr lang="en-ZA" sz="600" b="1" dirty="0"/>
              <a:t>Charge</a:t>
            </a:r>
          </a:p>
        </p:txBody>
      </p:sp>
      <p:sp>
        <p:nvSpPr>
          <p:cNvPr id="118" name="Cylinder 117">
            <a:extLst>
              <a:ext uri="{FF2B5EF4-FFF2-40B4-BE49-F238E27FC236}">
                <a16:creationId xmlns:a16="http://schemas.microsoft.com/office/drawing/2014/main" id="{8E7911B4-D40A-4674-A37B-9F1D9621CD27}"/>
              </a:ext>
            </a:extLst>
          </p:cNvPr>
          <p:cNvSpPr/>
          <p:nvPr/>
        </p:nvSpPr>
        <p:spPr>
          <a:xfrm>
            <a:off x="2191816" y="338808"/>
            <a:ext cx="241486" cy="338393"/>
          </a:xfrm>
          <a:prstGeom prst="can">
            <a:avLst>
              <a:gd name="adj" fmla="val 7372"/>
            </a:avLst>
          </a:prstGeom>
          <a:solidFill>
            <a:schemeClr val="bg1"/>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3" name="Connector: Curved 12">
            <a:extLst>
              <a:ext uri="{FF2B5EF4-FFF2-40B4-BE49-F238E27FC236}">
                <a16:creationId xmlns:a16="http://schemas.microsoft.com/office/drawing/2014/main" id="{51C5A298-8DEA-446A-90C1-854F380C9992}"/>
              </a:ext>
            </a:extLst>
          </p:cNvPr>
          <p:cNvCxnSpPr>
            <a:cxnSpLocks/>
            <a:stCxn id="6" idx="2"/>
            <a:endCxn id="108" idx="1"/>
          </p:cNvCxnSpPr>
          <p:nvPr/>
        </p:nvCxnSpPr>
        <p:spPr>
          <a:xfrm rot="16200000" flipH="1">
            <a:off x="1406254" y="4594629"/>
            <a:ext cx="785137" cy="428405"/>
          </a:xfrm>
          <a:prstGeom prst="curvedConnector2">
            <a:avLst/>
          </a:prstGeom>
          <a:ln w="88900" cap="rnd">
            <a:solidFill>
              <a:srgbClr val="33CC33">
                <a:alpha val="85000"/>
              </a:srgbClr>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25" name="Left Brace 24">
            <a:extLst>
              <a:ext uri="{FF2B5EF4-FFF2-40B4-BE49-F238E27FC236}">
                <a16:creationId xmlns:a16="http://schemas.microsoft.com/office/drawing/2014/main" id="{B5490F51-2BE8-441F-9D07-F0465A19F3C4}"/>
              </a:ext>
            </a:extLst>
          </p:cNvPr>
          <p:cNvSpPr/>
          <p:nvPr/>
        </p:nvSpPr>
        <p:spPr>
          <a:xfrm rot="16200000">
            <a:off x="5041960" y="59894"/>
            <a:ext cx="193558" cy="1026239"/>
          </a:xfrm>
          <a:prstGeom prst="leftBrace">
            <a:avLst>
              <a:gd name="adj1" fmla="val 8333"/>
              <a:gd name="adj2" fmla="val 49536"/>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72" name="Connector: Curved 71">
            <a:extLst>
              <a:ext uri="{FF2B5EF4-FFF2-40B4-BE49-F238E27FC236}">
                <a16:creationId xmlns:a16="http://schemas.microsoft.com/office/drawing/2014/main" id="{9CEC6851-EC67-4B45-9397-36959564F7D6}"/>
              </a:ext>
            </a:extLst>
          </p:cNvPr>
          <p:cNvCxnSpPr>
            <a:cxnSpLocks/>
            <a:stCxn id="112" idx="3"/>
          </p:cNvCxnSpPr>
          <p:nvPr/>
        </p:nvCxnSpPr>
        <p:spPr>
          <a:xfrm>
            <a:off x="1797909" y="3143493"/>
            <a:ext cx="2297510" cy="195246"/>
          </a:xfrm>
          <a:prstGeom prst="curvedConnector3">
            <a:avLst>
              <a:gd name="adj1" fmla="val 50000"/>
            </a:avLst>
          </a:prstGeom>
          <a:ln w="88900" cap="rnd">
            <a:solidFill>
              <a:srgbClr val="9900FF">
                <a:alpha val="85000"/>
              </a:srgbClr>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08523F37-3930-4762-A7A5-FD3ED211E476}"/>
              </a:ext>
            </a:extLst>
          </p:cNvPr>
          <p:cNvCxnSpPr>
            <a:cxnSpLocks/>
            <a:endCxn id="11" idx="2"/>
          </p:cNvCxnSpPr>
          <p:nvPr/>
        </p:nvCxnSpPr>
        <p:spPr>
          <a:xfrm rot="5400000" flipH="1" flipV="1">
            <a:off x="-1099795" y="1781386"/>
            <a:ext cx="2768109" cy="220353"/>
          </a:xfrm>
          <a:prstGeom prst="curvedConnector3">
            <a:avLst>
              <a:gd name="adj1" fmla="val 50000"/>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7411C35-ECA4-42EA-9857-2E300DFF7FB0}"/>
              </a:ext>
            </a:extLst>
          </p:cNvPr>
          <p:cNvCxnSpPr>
            <a:cxnSpLocks/>
            <a:endCxn id="109" idx="0"/>
          </p:cNvCxnSpPr>
          <p:nvPr/>
        </p:nvCxnSpPr>
        <p:spPr>
          <a:xfrm rot="16200000" flipH="1">
            <a:off x="-318770" y="3734449"/>
            <a:ext cx="1744434" cy="742690"/>
          </a:xfrm>
          <a:prstGeom prst="curvedConnector3">
            <a:avLst>
              <a:gd name="adj1" fmla="val 50000"/>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BE33B7B1-3CB6-427B-820F-FB5172F4717F}"/>
              </a:ext>
            </a:extLst>
          </p:cNvPr>
          <p:cNvCxnSpPr>
            <a:cxnSpLocks/>
            <a:stCxn id="65" idx="1"/>
            <a:endCxn id="6" idx="3"/>
          </p:cNvCxnSpPr>
          <p:nvPr/>
        </p:nvCxnSpPr>
        <p:spPr>
          <a:xfrm rot="10800000" flipV="1">
            <a:off x="2062347" y="4192514"/>
            <a:ext cx="1081434" cy="77555"/>
          </a:xfrm>
          <a:prstGeom prst="curvedConnector3">
            <a:avLst/>
          </a:prstGeom>
          <a:ln w="88900" cap="rnd">
            <a:solidFill>
              <a:srgbClr val="33CC33">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DC85F3E-BC21-48AB-A93B-81DA093FD143}"/>
              </a:ext>
            </a:extLst>
          </p:cNvPr>
          <p:cNvCxnSpPr>
            <a:cxnSpLocks/>
            <a:stCxn id="11" idx="0"/>
            <a:endCxn id="14" idx="0"/>
          </p:cNvCxnSpPr>
          <p:nvPr/>
        </p:nvCxnSpPr>
        <p:spPr>
          <a:xfrm rot="5400000" flipH="1" flipV="1">
            <a:off x="901162" y="-245440"/>
            <a:ext cx="1" cy="1013452"/>
          </a:xfrm>
          <a:prstGeom prst="curvedConnector3">
            <a:avLst>
              <a:gd name="adj1" fmla="val 22860100000"/>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152A492-9EF3-45F8-A281-3BF6DACAC5FC}"/>
              </a:ext>
            </a:extLst>
          </p:cNvPr>
          <p:cNvCxnSpPr>
            <a:cxnSpLocks/>
            <a:stCxn id="14" idx="0"/>
          </p:cNvCxnSpPr>
          <p:nvPr/>
        </p:nvCxnSpPr>
        <p:spPr>
          <a:xfrm rot="16200000" flipH="1">
            <a:off x="2287471" y="-618299"/>
            <a:ext cx="123111" cy="1882278"/>
          </a:xfrm>
          <a:prstGeom prst="curvedConnector4">
            <a:avLst>
              <a:gd name="adj1" fmla="val -185686"/>
              <a:gd name="adj2" fmla="val 65673"/>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3C405AB-AF15-4DE3-90BC-D957140F8EA9}"/>
              </a:ext>
            </a:extLst>
          </p:cNvPr>
          <p:cNvCxnSpPr>
            <a:cxnSpLocks/>
          </p:cNvCxnSpPr>
          <p:nvPr/>
        </p:nvCxnSpPr>
        <p:spPr>
          <a:xfrm rot="5400000" flipH="1" flipV="1">
            <a:off x="3750982" y="873616"/>
            <a:ext cx="1105397" cy="200442"/>
          </a:xfrm>
          <a:prstGeom prst="curvedConnector3">
            <a:avLst>
              <a:gd name="adj1" fmla="val 15090"/>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074" name="Group 1073">
            <a:extLst>
              <a:ext uri="{FF2B5EF4-FFF2-40B4-BE49-F238E27FC236}">
                <a16:creationId xmlns:a16="http://schemas.microsoft.com/office/drawing/2014/main" id="{CF0B533F-0580-480F-8AEA-B730B4A7B437}"/>
              </a:ext>
            </a:extLst>
          </p:cNvPr>
          <p:cNvGrpSpPr/>
          <p:nvPr/>
        </p:nvGrpSpPr>
        <p:grpSpPr>
          <a:xfrm>
            <a:off x="5930906" y="165391"/>
            <a:ext cx="591829" cy="810018"/>
            <a:chOff x="5914128" y="165391"/>
            <a:chExt cx="591829" cy="810018"/>
          </a:xfrm>
        </p:grpSpPr>
        <p:grpSp>
          <p:nvGrpSpPr>
            <p:cNvPr id="2" name="Group 1">
              <a:extLst>
                <a:ext uri="{FF2B5EF4-FFF2-40B4-BE49-F238E27FC236}">
                  <a16:creationId xmlns:a16="http://schemas.microsoft.com/office/drawing/2014/main" id="{41879062-92F9-477F-ACE4-CF5E7993AF2E}"/>
                </a:ext>
              </a:extLst>
            </p:cNvPr>
            <p:cNvGrpSpPr/>
            <p:nvPr/>
          </p:nvGrpSpPr>
          <p:grpSpPr>
            <a:xfrm>
              <a:off x="5968164" y="165391"/>
              <a:ext cx="474609" cy="780252"/>
              <a:chOff x="5899796" y="93946"/>
              <a:chExt cx="474609" cy="780252"/>
            </a:xfrm>
          </p:grpSpPr>
          <p:sp>
            <p:nvSpPr>
              <p:cNvPr id="123" name="Rectangle 122">
                <a:extLst>
                  <a:ext uri="{FF2B5EF4-FFF2-40B4-BE49-F238E27FC236}">
                    <a16:creationId xmlns:a16="http://schemas.microsoft.com/office/drawing/2014/main" id="{848EEC09-104B-49A2-8F09-4FC8C1B5E1B5}"/>
                  </a:ext>
                </a:extLst>
              </p:cNvPr>
              <p:cNvSpPr/>
              <p:nvPr/>
            </p:nvSpPr>
            <p:spPr>
              <a:xfrm>
                <a:off x="5899796" y="93946"/>
                <a:ext cx="474609" cy="780252"/>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124" name="Cylinder 123">
                <a:extLst>
                  <a:ext uri="{FF2B5EF4-FFF2-40B4-BE49-F238E27FC236}">
                    <a16:creationId xmlns:a16="http://schemas.microsoft.com/office/drawing/2014/main" id="{F4BB898E-BA90-4117-B0C1-AD609D7B6533}"/>
                  </a:ext>
                </a:extLst>
              </p:cNvPr>
              <p:cNvSpPr/>
              <p:nvPr/>
            </p:nvSpPr>
            <p:spPr>
              <a:xfrm>
                <a:off x="6016653" y="158600"/>
                <a:ext cx="243051" cy="414236"/>
              </a:xfrm>
              <a:prstGeom prst="can">
                <a:avLst>
                  <a:gd name="adj" fmla="val 7372"/>
                </a:avLst>
              </a:prstGeom>
              <a:solidFill>
                <a:schemeClr val="accent1">
                  <a:lumMod val="60000"/>
                  <a:lumOff val="40000"/>
                </a:schemeClr>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3" name="Cylinder 62">
                <a:extLst>
                  <a:ext uri="{FF2B5EF4-FFF2-40B4-BE49-F238E27FC236}">
                    <a16:creationId xmlns:a16="http://schemas.microsoft.com/office/drawing/2014/main" id="{1DE3654A-68F3-47ED-9B7B-0606F8E4753B}"/>
                  </a:ext>
                </a:extLst>
              </p:cNvPr>
              <p:cNvSpPr/>
              <p:nvPr/>
            </p:nvSpPr>
            <p:spPr>
              <a:xfrm>
                <a:off x="6014758" y="157554"/>
                <a:ext cx="244684" cy="134997"/>
              </a:xfrm>
              <a:prstGeom prst="can">
                <a:avLst>
                  <a:gd name="adj" fmla="val 7372"/>
                </a:avLst>
              </a:prstGeom>
              <a:solidFill>
                <a:schemeClr val="bg1"/>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84" name="TextBox 183">
              <a:extLst>
                <a:ext uri="{FF2B5EF4-FFF2-40B4-BE49-F238E27FC236}">
                  <a16:creationId xmlns:a16="http://schemas.microsoft.com/office/drawing/2014/main" id="{BAD09B32-FED1-4A6C-A256-AEC0DB857309}"/>
                </a:ext>
              </a:extLst>
            </p:cNvPr>
            <p:cNvSpPr txBox="1"/>
            <p:nvPr/>
          </p:nvSpPr>
          <p:spPr>
            <a:xfrm>
              <a:off x="5914128" y="606077"/>
              <a:ext cx="591829" cy="369332"/>
            </a:xfrm>
            <a:prstGeom prst="rect">
              <a:avLst/>
            </a:prstGeom>
            <a:noFill/>
          </p:spPr>
          <p:txBody>
            <a:bodyPr wrap="none" rtlCol="0">
              <a:spAutoFit/>
            </a:bodyPr>
            <a:lstStyle/>
            <a:p>
              <a:pPr algn="ctr"/>
              <a:r>
                <a:rPr lang="en-ZA" sz="600" b="1" dirty="0"/>
                <a:t>Bulk Potable</a:t>
              </a:r>
            </a:p>
            <a:p>
              <a:pPr algn="ctr"/>
              <a:r>
                <a:rPr lang="en-ZA" sz="600" b="1" dirty="0"/>
                <a:t>Water</a:t>
              </a:r>
            </a:p>
            <a:p>
              <a:pPr algn="ctr"/>
              <a:r>
                <a:rPr lang="en-ZA" sz="600" b="1" dirty="0"/>
                <a:t>Tariff</a:t>
              </a:r>
            </a:p>
          </p:txBody>
        </p:sp>
      </p:grpSp>
      <p:cxnSp>
        <p:nvCxnSpPr>
          <p:cNvPr id="207" name="Connector: Curved 206">
            <a:extLst>
              <a:ext uri="{FF2B5EF4-FFF2-40B4-BE49-F238E27FC236}">
                <a16:creationId xmlns:a16="http://schemas.microsoft.com/office/drawing/2014/main" id="{9ECD0041-0D54-480A-AB73-335777550084}"/>
              </a:ext>
            </a:extLst>
          </p:cNvPr>
          <p:cNvCxnSpPr>
            <a:cxnSpLocks/>
            <a:endCxn id="5" idx="3"/>
          </p:cNvCxnSpPr>
          <p:nvPr/>
        </p:nvCxnSpPr>
        <p:spPr>
          <a:xfrm rot="5400000">
            <a:off x="4148825" y="718715"/>
            <a:ext cx="1951080" cy="1401977"/>
          </a:xfrm>
          <a:prstGeom prst="curvedConnector2">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5" name="Connector: Curved 214">
            <a:extLst>
              <a:ext uri="{FF2B5EF4-FFF2-40B4-BE49-F238E27FC236}">
                <a16:creationId xmlns:a16="http://schemas.microsoft.com/office/drawing/2014/main" id="{55781EA4-6510-4C63-951E-DDD496D0A4EC}"/>
              </a:ext>
            </a:extLst>
          </p:cNvPr>
          <p:cNvCxnSpPr>
            <a:cxnSpLocks/>
            <a:endCxn id="7" idx="3"/>
          </p:cNvCxnSpPr>
          <p:nvPr/>
        </p:nvCxnSpPr>
        <p:spPr>
          <a:xfrm rot="10800000">
            <a:off x="1902692" y="1724529"/>
            <a:ext cx="3190148" cy="358301"/>
          </a:xfrm>
          <a:prstGeom prst="curvedConnector3">
            <a:avLst>
              <a:gd name="adj1" fmla="val 47370"/>
            </a:avLst>
          </a:prstGeom>
          <a:ln w="88900" cap="rnd">
            <a:solidFill>
              <a:srgbClr val="33CC33">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5090543-33D6-415C-BDA9-F459ED7D3356}"/>
              </a:ext>
            </a:extLst>
          </p:cNvPr>
          <p:cNvCxnSpPr>
            <a:cxnSpLocks/>
            <a:stCxn id="22" idx="0"/>
            <a:endCxn id="9" idx="2"/>
          </p:cNvCxnSpPr>
          <p:nvPr/>
        </p:nvCxnSpPr>
        <p:spPr>
          <a:xfrm rot="5400000" flipH="1" flipV="1">
            <a:off x="7636180" y="864025"/>
            <a:ext cx="1283818" cy="466485"/>
          </a:xfrm>
          <a:prstGeom prst="curvedConnector3">
            <a:avLst>
              <a:gd name="adj1" fmla="val 50000"/>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8" name="Connector: Curved 217">
            <a:extLst>
              <a:ext uri="{FF2B5EF4-FFF2-40B4-BE49-F238E27FC236}">
                <a16:creationId xmlns:a16="http://schemas.microsoft.com/office/drawing/2014/main" id="{FF5B8913-DD4E-41EF-8CB9-A7CC66A10EFD}"/>
              </a:ext>
            </a:extLst>
          </p:cNvPr>
          <p:cNvCxnSpPr>
            <a:cxnSpLocks/>
            <a:stCxn id="22" idx="1"/>
            <a:endCxn id="10" idx="0"/>
          </p:cNvCxnSpPr>
          <p:nvPr/>
        </p:nvCxnSpPr>
        <p:spPr>
          <a:xfrm rot="10800000" flipV="1">
            <a:off x="6838752" y="1862287"/>
            <a:ext cx="834239" cy="2414880"/>
          </a:xfrm>
          <a:prstGeom prst="curvedConnector2">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2" name="Connector: Curved 321">
            <a:extLst>
              <a:ext uri="{FF2B5EF4-FFF2-40B4-BE49-F238E27FC236}">
                <a16:creationId xmlns:a16="http://schemas.microsoft.com/office/drawing/2014/main" id="{5D9A0B88-A23C-4CEF-903B-E29A47811C5D}"/>
              </a:ext>
            </a:extLst>
          </p:cNvPr>
          <p:cNvCxnSpPr>
            <a:cxnSpLocks/>
            <a:stCxn id="10" idx="1"/>
            <a:endCxn id="76" idx="3"/>
          </p:cNvCxnSpPr>
          <p:nvPr/>
        </p:nvCxnSpPr>
        <p:spPr>
          <a:xfrm rot="10800000">
            <a:off x="5832302" y="3551575"/>
            <a:ext cx="589637" cy="871787"/>
          </a:xfrm>
          <a:prstGeom prst="curvedConnector3">
            <a:avLst>
              <a:gd name="adj1" fmla="val 50000"/>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82DB94AF-EA4D-443C-8404-014A9E8DCA16}"/>
              </a:ext>
            </a:extLst>
          </p:cNvPr>
          <p:cNvCxnSpPr>
            <a:cxnSpLocks/>
          </p:cNvCxnSpPr>
          <p:nvPr/>
        </p:nvCxnSpPr>
        <p:spPr>
          <a:xfrm>
            <a:off x="227972" y="3129491"/>
            <a:ext cx="350672" cy="25563"/>
          </a:xfrm>
          <a:prstGeom prst="straightConnector1">
            <a:avLst/>
          </a:prstGeom>
          <a:ln w="63500" cap="rnd">
            <a:solidFill>
              <a:srgbClr val="9900FF">
                <a:alpha val="70000"/>
              </a:srgb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792D051-E46D-48BE-84B1-5E12FCF7CE08}"/>
              </a:ext>
            </a:extLst>
          </p:cNvPr>
          <p:cNvSpPr txBox="1">
            <a:spLocks/>
          </p:cNvSpPr>
          <p:nvPr/>
        </p:nvSpPr>
        <p:spPr>
          <a:xfrm>
            <a:off x="3143781" y="3989166"/>
            <a:ext cx="1180050" cy="406697"/>
          </a:xfrm>
          <a:prstGeom prst="rect">
            <a:avLst/>
          </a:prstGeom>
          <a:solidFill>
            <a:schemeClr val="bg1"/>
          </a:solidFill>
          <a:ln w="19050">
            <a:solidFill>
              <a:srgbClr val="0070C0"/>
            </a:solidFill>
          </a:ln>
        </p:spPr>
        <p:txBody>
          <a:bodyPr wrap="square" tIns="57600" rtlCol="0">
            <a:noAutofit/>
          </a:bodyPr>
          <a:lstStyle/>
          <a:p>
            <a:pPr algn="ctr">
              <a:lnSpc>
                <a:spcPts val="700"/>
              </a:lnSpc>
            </a:pPr>
            <a:r>
              <a:rPr lang="en-ZA" sz="1000" b="1" dirty="0"/>
              <a:t>Water Resources –</a:t>
            </a:r>
          </a:p>
          <a:p>
            <a:pPr algn="ctr">
              <a:lnSpc>
                <a:spcPts val="700"/>
              </a:lnSpc>
            </a:pPr>
            <a:r>
              <a:rPr lang="en-ZA" sz="1000" b="1" dirty="0"/>
              <a:t>Groundwater</a:t>
            </a:r>
          </a:p>
        </p:txBody>
      </p:sp>
      <p:sp>
        <p:nvSpPr>
          <p:cNvPr id="14" name="TextBox 13">
            <a:extLst>
              <a:ext uri="{FF2B5EF4-FFF2-40B4-BE49-F238E27FC236}">
                <a16:creationId xmlns:a16="http://schemas.microsoft.com/office/drawing/2014/main" id="{CDF807AD-E055-40D6-A918-930E28ABA1A8}"/>
              </a:ext>
            </a:extLst>
          </p:cNvPr>
          <p:cNvSpPr txBox="1">
            <a:spLocks/>
          </p:cNvSpPr>
          <p:nvPr/>
        </p:nvSpPr>
        <p:spPr>
          <a:xfrm>
            <a:off x="817863" y="261285"/>
            <a:ext cx="1180050" cy="344791"/>
          </a:xfrm>
          <a:prstGeom prst="rect">
            <a:avLst/>
          </a:prstGeom>
          <a:solidFill>
            <a:schemeClr val="bg1"/>
          </a:solidFill>
          <a:ln w="19050">
            <a:solidFill>
              <a:srgbClr val="0070C0"/>
            </a:solidFill>
          </a:ln>
        </p:spPr>
        <p:txBody>
          <a:bodyPr wrap="square" tIns="57600" rtlCol="0">
            <a:noAutofit/>
          </a:bodyPr>
          <a:lstStyle/>
          <a:p>
            <a:pPr algn="ctr">
              <a:lnSpc>
                <a:spcPts val="700"/>
              </a:lnSpc>
            </a:pPr>
            <a:r>
              <a:rPr lang="en-ZA" sz="1000" b="1" dirty="0"/>
              <a:t>Water Resources –</a:t>
            </a:r>
          </a:p>
          <a:p>
            <a:pPr algn="ctr">
              <a:lnSpc>
                <a:spcPts val="700"/>
              </a:lnSpc>
            </a:pPr>
            <a:r>
              <a:rPr lang="en-ZA" sz="1000" b="1" dirty="0"/>
              <a:t>Raw Water</a:t>
            </a:r>
          </a:p>
        </p:txBody>
      </p:sp>
      <p:sp>
        <p:nvSpPr>
          <p:cNvPr id="11" name="TextBox 10">
            <a:extLst>
              <a:ext uri="{FF2B5EF4-FFF2-40B4-BE49-F238E27FC236}">
                <a16:creationId xmlns:a16="http://schemas.microsoft.com/office/drawing/2014/main" id="{4020C292-FF56-4A24-9D29-7A3014EC3590}"/>
              </a:ext>
            </a:extLst>
          </p:cNvPr>
          <p:cNvSpPr txBox="1"/>
          <p:nvPr/>
        </p:nvSpPr>
        <p:spPr>
          <a:xfrm>
            <a:off x="100926" y="261286"/>
            <a:ext cx="587019" cy="246221"/>
          </a:xfrm>
          <a:prstGeom prst="rect">
            <a:avLst/>
          </a:prstGeom>
          <a:solidFill>
            <a:schemeClr val="bg1"/>
          </a:solidFill>
          <a:ln w="19050">
            <a:solidFill>
              <a:srgbClr val="0070C0"/>
            </a:solidFill>
          </a:ln>
        </p:spPr>
        <p:txBody>
          <a:bodyPr wrap="none" rtlCol="0">
            <a:spAutoFit/>
          </a:bodyPr>
          <a:lstStyle/>
          <a:p>
            <a:pPr algn="ctr"/>
            <a:r>
              <a:rPr lang="en-ZA" sz="1000" b="1" dirty="0"/>
              <a:t>Rainfall</a:t>
            </a:r>
          </a:p>
        </p:txBody>
      </p:sp>
      <p:sp>
        <p:nvSpPr>
          <p:cNvPr id="18" name="TextBox 17">
            <a:extLst>
              <a:ext uri="{FF2B5EF4-FFF2-40B4-BE49-F238E27FC236}">
                <a16:creationId xmlns:a16="http://schemas.microsoft.com/office/drawing/2014/main" id="{61753091-7994-4551-BF18-7707EF630EDF}"/>
              </a:ext>
            </a:extLst>
          </p:cNvPr>
          <p:cNvSpPr txBox="1"/>
          <p:nvPr/>
        </p:nvSpPr>
        <p:spPr>
          <a:xfrm>
            <a:off x="3903396" y="1566088"/>
            <a:ext cx="668604" cy="246221"/>
          </a:xfrm>
          <a:prstGeom prst="rect">
            <a:avLst/>
          </a:prstGeom>
          <a:solidFill>
            <a:schemeClr val="bg1"/>
          </a:solidFill>
          <a:ln w="28575">
            <a:solidFill>
              <a:srgbClr val="0070C0"/>
            </a:solidFill>
          </a:ln>
        </p:spPr>
        <p:txBody>
          <a:bodyPr wrap="none" rtlCol="0">
            <a:noAutofit/>
          </a:bodyPr>
          <a:lstStyle/>
          <a:p>
            <a:pPr algn="ctr"/>
            <a:r>
              <a:rPr lang="en-ZA" sz="1000" b="1" dirty="0"/>
              <a:t>Abstraction</a:t>
            </a:r>
          </a:p>
        </p:txBody>
      </p:sp>
      <p:grpSp>
        <p:nvGrpSpPr>
          <p:cNvPr id="128" name="Group 127">
            <a:extLst>
              <a:ext uri="{FF2B5EF4-FFF2-40B4-BE49-F238E27FC236}">
                <a16:creationId xmlns:a16="http://schemas.microsoft.com/office/drawing/2014/main" id="{0A3CBD23-CA18-496B-855D-06A96D0F162B}"/>
              </a:ext>
            </a:extLst>
          </p:cNvPr>
          <p:cNvGrpSpPr/>
          <p:nvPr/>
        </p:nvGrpSpPr>
        <p:grpSpPr>
          <a:xfrm>
            <a:off x="3728850" y="484539"/>
            <a:ext cx="474609" cy="898610"/>
            <a:chOff x="3757491" y="111378"/>
            <a:chExt cx="474609" cy="898610"/>
          </a:xfrm>
        </p:grpSpPr>
        <p:sp>
          <p:nvSpPr>
            <p:cNvPr id="119" name="Rectangle 118">
              <a:extLst>
                <a:ext uri="{FF2B5EF4-FFF2-40B4-BE49-F238E27FC236}">
                  <a16:creationId xmlns:a16="http://schemas.microsoft.com/office/drawing/2014/main" id="{DAAA507D-0129-4A2D-8010-0A2EA169E41A}"/>
                </a:ext>
              </a:extLst>
            </p:cNvPr>
            <p:cNvSpPr/>
            <p:nvPr/>
          </p:nvSpPr>
          <p:spPr>
            <a:xfrm>
              <a:off x="3757491" y="111378"/>
              <a:ext cx="474609" cy="89861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endParaRPr>
            </a:p>
          </p:txBody>
        </p:sp>
        <p:sp>
          <p:nvSpPr>
            <p:cNvPr id="120" name="Cylinder 119">
              <a:extLst>
                <a:ext uri="{FF2B5EF4-FFF2-40B4-BE49-F238E27FC236}">
                  <a16:creationId xmlns:a16="http://schemas.microsoft.com/office/drawing/2014/main" id="{86E5A4BC-43D9-49FC-901A-2BEFFD784D00}"/>
                </a:ext>
              </a:extLst>
            </p:cNvPr>
            <p:cNvSpPr/>
            <p:nvPr/>
          </p:nvSpPr>
          <p:spPr>
            <a:xfrm>
              <a:off x="3871150" y="176032"/>
              <a:ext cx="241486" cy="414236"/>
            </a:xfrm>
            <a:prstGeom prst="can">
              <a:avLst>
                <a:gd name="adj" fmla="val 7372"/>
              </a:avLst>
            </a:prstGeom>
            <a:solidFill>
              <a:schemeClr val="accent1">
                <a:lumMod val="60000"/>
                <a:lumOff val="40000"/>
              </a:schemeClr>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1" name="Cylinder 120">
              <a:extLst>
                <a:ext uri="{FF2B5EF4-FFF2-40B4-BE49-F238E27FC236}">
                  <a16:creationId xmlns:a16="http://schemas.microsoft.com/office/drawing/2014/main" id="{6D1DC672-B984-4B29-A60A-0FAF8981BF17}"/>
                </a:ext>
              </a:extLst>
            </p:cNvPr>
            <p:cNvSpPr/>
            <p:nvPr/>
          </p:nvSpPr>
          <p:spPr>
            <a:xfrm>
              <a:off x="3870013" y="174767"/>
              <a:ext cx="244684" cy="234713"/>
            </a:xfrm>
            <a:prstGeom prst="can">
              <a:avLst>
                <a:gd name="adj" fmla="val 7372"/>
              </a:avLst>
            </a:prstGeom>
            <a:solidFill>
              <a:schemeClr val="bg1"/>
            </a:solidFill>
            <a:ln w="3175">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2" name="TextBox 121">
              <a:extLst>
                <a:ext uri="{FF2B5EF4-FFF2-40B4-BE49-F238E27FC236}">
                  <a16:creationId xmlns:a16="http://schemas.microsoft.com/office/drawing/2014/main" id="{7616C556-CA93-4871-90C6-6E393E95E69C}"/>
                </a:ext>
              </a:extLst>
            </p:cNvPr>
            <p:cNvSpPr txBox="1"/>
            <p:nvPr/>
          </p:nvSpPr>
          <p:spPr>
            <a:xfrm>
              <a:off x="3808499" y="573648"/>
              <a:ext cx="393057" cy="369332"/>
            </a:xfrm>
            <a:prstGeom prst="rect">
              <a:avLst/>
            </a:prstGeom>
            <a:noFill/>
          </p:spPr>
          <p:txBody>
            <a:bodyPr wrap="none" rtlCol="0">
              <a:spAutoFit/>
            </a:bodyPr>
            <a:lstStyle/>
            <a:p>
              <a:pPr algn="ctr"/>
              <a:r>
                <a:rPr lang="en-ZA" sz="600" b="1" dirty="0"/>
                <a:t>Raw</a:t>
              </a:r>
            </a:p>
            <a:p>
              <a:pPr algn="ctr"/>
              <a:r>
                <a:rPr lang="en-ZA" sz="600" b="1" dirty="0"/>
                <a:t>Water</a:t>
              </a:r>
            </a:p>
            <a:p>
              <a:pPr algn="ctr"/>
              <a:r>
                <a:rPr lang="en-ZA" sz="600" b="1" dirty="0"/>
                <a:t>Tariff</a:t>
              </a:r>
            </a:p>
          </p:txBody>
        </p:sp>
      </p:grpSp>
      <p:sp>
        <p:nvSpPr>
          <p:cNvPr id="10" name="TextBox 9">
            <a:extLst>
              <a:ext uri="{FF2B5EF4-FFF2-40B4-BE49-F238E27FC236}">
                <a16:creationId xmlns:a16="http://schemas.microsoft.com/office/drawing/2014/main" id="{C356236E-183F-4C08-9DF7-AB53556B243B}"/>
              </a:ext>
            </a:extLst>
          </p:cNvPr>
          <p:cNvSpPr txBox="1"/>
          <p:nvPr/>
        </p:nvSpPr>
        <p:spPr>
          <a:xfrm>
            <a:off x="6421938" y="4277167"/>
            <a:ext cx="833626" cy="292388"/>
          </a:xfrm>
          <a:prstGeom prst="rect">
            <a:avLst/>
          </a:prstGeom>
          <a:solidFill>
            <a:srgbClr val="7030A0"/>
          </a:solidFill>
          <a:ln w="12700">
            <a:solidFill>
              <a:schemeClr val="tx1"/>
            </a:solidFill>
          </a:ln>
        </p:spPr>
        <p:txBody>
          <a:bodyPr wrap="none" rtlCol="0">
            <a:spAutoFit/>
          </a:bodyPr>
          <a:lstStyle/>
          <a:p>
            <a:r>
              <a:rPr lang="en-ZA" sz="1300" b="1" dirty="0">
                <a:solidFill>
                  <a:schemeClr val="bg1"/>
                </a:solidFill>
              </a:rPr>
              <a:t>Domestic</a:t>
            </a:r>
          </a:p>
        </p:txBody>
      </p:sp>
      <p:pic>
        <p:nvPicPr>
          <p:cNvPr id="1026" name="Picture 2" descr="Image result for desalination">
            <a:extLst>
              <a:ext uri="{FF2B5EF4-FFF2-40B4-BE49-F238E27FC236}">
                <a16:creationId xmlns:a16="http://schemas.microsoft.com/office/drawing/2014/main" id="{521CD45A-83AA-4F53-9845-5B0159F935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27" r="11871" b="67323"/>
          <a:stretch/>
        </p:blipFill>
        <p:spPr bwMode="auto">
          <a:xfrm rot="10800000">
            <a:off x="82893" y="6273116"/>
            <a:ext cx="1930131" cy="50961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
        <p:nvSpPr>
          <p:cNvPr id="362" name="TextBox 361">
            <a:extLst>
              <a:ext uri="{FF2B5EF4-FFF2-40B4-BE49-F238E27FC236}">
                <a16:creationId xmlns:a16="http://schemas.microsoft.com/office/drawing/2014/main" id="{729F0211-9FE7-4849-9662-B602FF34251D}"/>
              </a:ext>
            </a:extLst>
          </p:cNvPr>
          <p:cNvSpPr txBox="1">
            <a:spLocks/>
          </p:cNvSpPr>
          <p:nvPr/>
        </p:nvSpPr>
        <p:spPr>
          <a:xfrm>
            <a:off x="1799230" y="6481773"/>
            <a:ext cx="1304887" cy="288000"/>
          </a:xfrm>
          <a:prstGeom prst="rect">
            <a:avLst/>
          </a:prstGeom>
          <a:solidFill>
            <a:schemeClr val="bg1"/>
          </a:solidFill>
          <a:ln w="19050">
            <a:solidFill>
              <a:schemeClr val="accent2"/>
            </a:solidFill>
          </a:ln>
        </p:spPr>
        <p:txBody>
          <a:bodyPr wrap="square" tIns="57600" rtlCol="0">
            <a:noAutofit/>
          </a:bodyPr>
          <a:lstStyle/>
          <a:p>
            <a:pPr algn="ctr">
              <a:lnSpc>
                <a:spcPts val="700"/>
              </a:lnSpc>
            </a:pPr>
            <a:r>
              <a:rPr lang="en-ZA" sz="1000" b="1" dirty="0"/>
              <a:t>Water Services</a:t>
            </a:r>
          </a:p>
          <a:p>
            <a:pPr algn="ctr">
              <a:lnSpc>
                <a:spcPts val="700"/>
              </a:lnSpc>
            </a:pPr>
            <a:r>
              <a:rPr lang="en-ZA" sz="1000" b="1" dirty="0"/>
              <a:t>Provider</a:t>
            </a:r>
          </a:p>
        </p:txBody>
      </p:sp>
      <p:sp>
        <p:nvSpPr>
          <p:cNvPr id="363" name="TextBox 362">
            <a:extLst>
              <a:ext uri="{FF2B5EF4-FFF2-40B4-BE49-F238E27FC236}">
                <a16:creationId xmlns:a16="http://schemas.microsoft.com/office/drawing/2014/main" id="{934C8486-8B87-4AD4-AF15-649E327B8DE7}"/>
              </a:ext>
            </a:extLst>
          </p:cNvPr>
          <p:cNvSpPr txBox="1">
            <a:spLocks/>
          </p:cNvSpPr>
          <p:nvPr/>
        </p:nvSpPr>
        <p:spPr>
          <a:xfrm>
            <a:off x="2013025" y="5450297"/>
            <a:ext cx="1109190" cy="288000"/>
          </a:xfrm>
          <a:prstGeom prst="rect">
            <a:avLst/>
          </a:prstGeom>
          <a:solidFill>
            <a:schemeClr val="bg1"/>
          </a:solidFill>
          <a:ln w="19050">
            <a:solidFill>
              <a:schemeClr val="accent2"/>
            </a:solidFill>
          </a:ln>
        </p:spPr>
        <p:txBody>
          <a:bodyPr wrap="square" tIns="57600" rtlCol="0">
            <a:noAutofit/>
          </a:bodyPr>
          <a:lstStyle/>
          <a:p>
            <a:pPr algn="ctr">
              <a:lnSpc>
                <a:spcPts val="700"/>
              </a:lnSpc>
            </a:pPr>
            <a:r>
              <a:rPr lang="en-ZA" sz="1000" b="1" dirty="0"/>
              <a:t>Water Services</a:t>
            </a:r>
          </a:p>
          <a:p>
            <a:pPr algn="ctr">
              <a:lnSpc>
                <a:spcPts val="700"/>
              </a:lnSpc>
            </a:pPr>
            <a:r>
              <a:rPr lang="en-ZA" sz="1000" b="1" dirty="0"/>
              <a:t>Provider</a:t>
            </a:r>
          </a:p>
        </p:txBody>
      </p:sp>
      <p:sp>
        <p:nvSpPr>
          <p:cNvPr id="364" name="TextBox 363">
            <a:extLst>
              <a:ext uri="{FF2B5EF4-FFF2-40B4-BE49-F238E27FC236}">
                <a16:creationId xmlns:a16="http://schemas.microsoft.com/office/drawing/2014/main" id="{8DB52858-C8B0-4D67-8676-7DC422BD38B6}"/>
              </a:ext>
            </a:extLst>
          </p:cNvPr>
          <p:cNvSpPr txBox="1">
            <a:spLocks/>
          </p:cNvSpPr>
          <p:nvPr/>
        </p:nvSpPr>
        <p:spPr>
          <a:xfrm>
            <a:off x="5165902" y="5032743"/>
            <a:ext cx="1109190" cy="288000"/>
          </a:xfrm>
          <a:prstGeom prst="rect">
            <a:avLst/>
          </a:prstGeom>
          <a:solidFill>
            <a:schemeClr val="bg1"/>
          </a:solidFill>
          <a:ln w="19050">
            <a:solidFill>
              <a:schemeClr val="accent2"/>
            </a:solidFill>
          </a:ln>
        </p:spPr>
        <p:txBody>
          <a:bodyPr wrap="square" tIns="57600" rtlCol="0">
            <a:noAutofit/>
          </a:bodyPr>
          <a:lstStyle/>
          <a:p>
            <a:pPr algn="ctr">
              <a:lnSpc>
                <a:spcPts val="700"/>
              </a:lnSpc>
            </a:pPr>
            <a:r>
              <a:rPr lang="en-ZA" sz="1000" b="1" dirty="0"/>
              <a:t>Water Services</a:t>
            </a:r>
          </a:p>
          <a:p>
            <a:pPr algn="ctr">
              <a:lnSpc>
                <a:spcPts val="700"/>
              </a:lnSpc>
            </a:pPr>
            <a:r>
              <a:rPr lang="en-ZA" sz="1000" b="1" dirty="0"/>
              <a:t>Provider</a:t>
            </a:r>
          </a:p>
        </p:txBody>
      </p:sp>
      <p:sp>
        <p:nvSpPr>
          <p:cNvPr id="365" name="TextBox 364">
            <a:extLst>
              <a:ext uri="{FF2B5EF4-FFF2-40B4-BE49-F238E27FC236}">
                <a16:creationId xmlns:a16="http://schemas.microsoft.com/office/drawing/2014/main" id="{8B370183-7BB8-47DC-964B-6F9B7E606EBE}"/>
              </a:ext>
            </a:extLst>
          </p:cNvPr>
          <p:cNvSpPr txBox="1">
            <a:spLocks/>
          </p:cNvSpPr>
          <p:nvPr/>
        </p:nvSpPr>
        <p:spPr>
          <a:xfrm>
            <a:off x="7428422" y="2432601"/>
            <a:ext cx="988281" cy="363149"/>
          </a:xfrm>
          <a:prstGeom prst="rect">
            <a:avLst/>
          </a:prstGeom>
          <a:solidFill>
            <a:schemeClr val="bg1"/>
          </a:solidFill>
          <a:ln w="19050">
            <a:solidFill>
              <a:schemeClr val="accent2"/>
            </a:solidFill>
          </a:ln>
        </p:spPr>
        <p:txBody>
          <a:bodyPr wrap="square" tIns="57600" rtlCol="0">
            <a:noAutofit/>
          </a:bodyPr>
          <a:lstStyle/>
          <a:p>
            <a:pPr algn="ctr">
              <a:lnSpc>
                <a:spcPts val="700"/>
              </a:lnSpc>
            </a:pPr>
            <a:r>
              <a:rPr lang="en-ZA" sz="1000" b="1" dirty="0"/>
              <a:t>Water Services</a:t>
            </a:r>
          </a:p>
          <a:p>
            <a:pPr algn="ctr">
              <a:lnSpc>
                <a:spcPts val="700"/>
              </a:lnSpc>
            </a:pPr>
            <a:r>
              <a:rPr lang="en-ZA" sz="1000" b="1" dirty="0"/>
              <a:t>Provider</a:t>
            </a:r>
          </a:p>
        </p:txBody>
      </p:sp>
      <p:sp>
        <p:nvSpPr>
          <p:cNvPr id="366" name="TextBox 365">
            <a:extLst>
              <a:ext uri="{FF2B5EF4-FFF2-40B4-BE49-F238E27FC236}">
                <a16:creationId xmlns:a16="http://schemas.microsoft.com/office/drawing/2014/main" id="{33785E71-A2B6-4183-AF97-ADACBA067070}"/>
              </a:ext>
            </a:extLst>
          </p:cNvPr>
          <p:cNvSpPr txBox="1">
            <a:spLocks/>
          </p:cNvSpPr>
          <p:nvPr/>
        </p:nvSpPr>
        <p:spPr>
          <a:xfrm>
            <a:off x="7428422" y="2054489"/>
            <a:ext cx="988281" cy="340754"/>
          </a:xfrm>
          <a:prstGeom prst="rect">
            <a:avLst/>
          </a:prstGeom>
          <a:solidFill>
            <a:schemeClr val="bg1"/>
          </a:solidFill>
          <a:ln w="19050">
            <a:solidFill>
              <a:schemeClr val="accent2"/>
            </a:solidFill>
          </a:ln>
        </p:spPr>
        <p:txBody>
          <a:bodyPr wrap="square" tIns="57600" rtlCol="0">
            <a:noAutofit/>
          </a:bodyPr>
          <a:lstStyle/>
          <a:p>
            <a:pPr algn="ctr">
              <a:lnSpc>
                <a:spcPts val="700"/>
              </a:lnSpc>
            </a:pPr>
            <a:r>
              <a:rPr lang="en-ZA" sz="1000" b="1" dirty="0"/>
              <a:t>Water Services</a:t>
            </a:r>
          </a:p>
          <a:p>
            <a:pPr algn="ctr">
              <a:lnSpc>
                <a:spcPts val="700"/>
              </a:lnSpc>
            </a:pPr>
            <a:r>
              <a:rPr lang="en-ZA" sz="1000" b="1" dirty="0"/>
              <a:t>Authority</a:t>
            </a:r>
          </a:p>
        </p:txBody>
      </p:sp>
      <p:sp>
        <p:nvSpPr>
          <p:cNvPr id="367" name="TextBox 366">
            <a:extLst>
              <a:ext uri="{FF2B5EF4-FFF2-40B4-BE49-F238E27FC236}">
                <a16:creationId xmlns:a16="http://schemas.microsoft.com/office/drawing/2014/main" id="{3F9FBB7C-A416-4C2B-A359-A92833BD6CEE}"/>
              </a:ext>
            </a:extLst>
          </p:cNvPr>
          <p:cNvSpPr txBox="1">
            <a:spLocks/>
          </p:cNvSpPr>
          <p:nvPr/>
        </p:nvSpPr>
        <p:spPr>
          <a:xfrm>
            <a:off x="4160336" y="3523014"/>
            <a:ext cx="1109190" cy="288000"/>
          </a:xfrm>
          <a:prstGeom prst="rect">
            <a:avLst/>
          </a:prstGeom>
          <a:solidFill>
            <a:schemeClr val="bg1"/>
          </a:solidFill>
          <a:ln w="19050">
            <a:solidFill>
              <a:schemeClr val="accent2"/>
            </a:solidFill>
          </a:ln>
        </p:spPr>
        <p:txBody>
          <a:bodyPr wrap="square" tIns="57600" rtlCol="0">
            <a:noAutofit/>
          </a:bodyPr>
          <a:lstStyle/>
          <a:p>
            <a:pPr algn="ctr">
              <a:lnSpc>
                <a:spcPts val="700"/>
              </a:lnSpc>
            </a:pPr>
            <a:r>
              <a:rPr lang="en-ZA" sz="1000" b="1" dirty="0"/>
              <a:t>Water Services</a:t>
            </a:r>
          </a:p>
          <a:p>
            <a:pPr algn="ctr">
              <a:lnSpc>
                <a:spcPts val="700"/>
              </a:lnSpc>
            </a:pPr>
            <a:r>
              <a:rPr lang="en-ZA" sz="1000" b="1" dirty="0"/>
              <a:t>Provider</a:t>
            </a:r>
          </a:p>
        </p:txBody>
      </p:sp>
      <p:cxnSp>
        <p:nvCxnSpPr>
          <p:cNvPr id="368" name="Connector: Curved 367">
            <a:extLst>
              <a:ext uri="{FF2B5EF4-FFF2-40B4-BE49-F238E27FC236}">
                <a16:creationId xmlns:a16="http://schemas.microsoft.com/office/drawing/2014/main" id="{D367DC91-390D-44B1-85AF-96B250E5237F}"/>
              </a:ext>
            </a:extLst>
          </p:cNvPr>
          <p:cNvCxnSpPr>
            <a:cxnSpLocks/>
          </p:cNvCxnSpPr>
          <p:nvPr/>
        </p:nvCxnSpPr>
        <p:spPr>
          <a:xfrm flipV="1">
            <a:off x="3147566" y="4395864"/>
            <a:ext cx="4133349" cy="1849758"/>
          </a:xfrm>
          <a:prstGeom prst="curvedConnector3">
            <a:avLst>
              <a:gd name="adj1" fmla="val 119738"/>
            </a:avLst>
          </a:prstGeom>
          <a:ln w="88900">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55A1247C-575E-4258-9423-8BA0A431ED06}"/>
              </a:ext>
            </a:extLst>
          </p:cNvPr>
          <p:cNvSpPr txBox="1"/>
          <p:nvPr/>
        </p:nvSpPr>
        <p:spPr>
          <a:xfrm>
            <a:off x="2013025" y="5055207"/>
            <a:ext cx="1109190" cy="292388"/>
          </a:xfrm>
          <a:prstGeom prst="rect">
            <a:avLst/>
          </a:prstGeom>
          <a:solidFill>
            <a:schemeClr val="bg1"/>
          </a:solidFill>
          <a:ln w="19050">
            <a:solidFill>
              <a:srgbClr val="0070C0"/>
            </a:solidFill>
          </a:ln>
        </p:spPr>
        <p:txBody>
          <a:bodyPr wrap="none" rtlCol="0">
            <a:noAutofit/>
          </a:bodyPr>
          <a:lstStyle/>
          <a:p>
            <a:pPr algn="ctr"/>
            <a:r>
              <a:rPr lang="en-ZA" sz="1000" b="1" dirty="0"/>
              <a:t>Abstraction</a:t>
            </a:r>
          </a:p>
        </p:txBody>
      </p:sp>
      <p:sp>
        <p:nvSpPr>
          <p:cNvPr id="22" name="TextBox 21">
            <a:extLst>
              <a:ext uri="{FF2B5EF4-FFF2-40B4-BE49-F238E27FC236}">
                <a16:creationId xmlns:a16="http://schemas.microsoft.com/office/drawing/2014/main" id="{C4EBB4F6-2CA3-42D3-A8E0-166BAE8CED54}"/>
              </a:ext>
            </a:extLst>
          </p:cNvPr>
          <p:cNvSpPr txBox="1"/>
          <p:nvPr/>
        </p:nvSpPr>
        <p:spPr>
          <a:xfrm>
            <a:off x="7672990" y="1739176"/>
            <a:ext cx="743713" cy="246221"/>
          </a:xfrm>
          <a:prstGeom prst="rect">
            <a:avLst/>
          </a:prstGeom>
          <a:solidFill>
            <a:schemeClr val="bg1"/>
          </a:solidFill>
          <a:ln w="19050">
            <a:solidFill>
              <a:srgbClr val="0070C0"/>
            </a:solidFill>
          </a:ln>
        </p:spPr>
        <p:txBody>
          <a:bodyPr wrap="none" rtlCol="0">
            <a:noAutofit/>
          </a:bodyPr>
          <a:lstStyle/>
          <a:p>
            <a:pPr algn="ctr"/>
            <a:r>
              <a:rPr lang="en-ZA" sz="1000" b="1" dirty="0"/>
              <a:t>Reticulation</a:t>
            </a:r>
          </a:p>
        </p:txBody>
      </p:sp>
      <p:sp>
        <p:nvSpPr>
          <p:cNvPr id="9" name="TextBox 8">
            <a:extLst>
              <a:ext uri="{FF2B5EF4-FFF2-40B4-BE49-F238E27FC236}">
                <a16:creationId xmlns:a16="http://schemas.microsoft.com/office/drawing/2014/main" id="{003129DA-F275-40F4-89CE-EC60E3D1F50D}"/>
              </a:ext>
            </a:extLst>
          </p:cNvPr>
          <p:cNvSpPr txBox="1"/>
          <p:nvPr/>
        </p:nvSpPr>
        <p:spPr>
          <a:xfrm>
            <a:off x="7986573" y="115970"/>
            <a:ext cx="1049518" cy="339388"/>
          </a:xfrm>
          <a:prstGeom prst="rect">
            <a:avLst/>
          </a:prstGeom>
          <a:solidFill>
            <a:srgbClr val="7030A0"/>
          </a:solidFill>
          <a:ln w="12700">
            <a:solidFill>
              <a:schemeClr val="tx1"/>
            </a:solidFill>
          </a:ln>
        </p:spPr>
        <p:txBody>
          <a:bodyPr wrap="none" bIns="46800" rtlCol="0">
            <a:spAutoFit/>
          </a:bodyPr>
          <a:lstStyle/>
          <a:p>
            <a:pPr algn="ctr">
              <a:lnSpc>
                <a:spcPts val="900"/>
              </a:lnSpc>
            </a:pPr>
            <a:r>
              <a:rPr lang="en-ZA" sz="1300" b="1" dirty="0">
                <a:solidFill>
                  <a:schemeClr val="bg1"/>
                </a:solidFill>
              </a:rPr>
              <a:t>Commercial </a:t>
            </a:r>
          </a:p>
          <a:p>
            <a:pPr algn="ctr">
              <a:lnSpc>
                <a:spcPts val="900"/>
              </a:lnSpc>
            </a:pPr>
            <a:r>
              <a:rPr lang="en-ZA" sz="1300" b="1" dirty="0">
                <a:solidFill>
                  <a:schemeClr val="bg1"/>
                </a:solidFill>
              </a:rPr>
              <a:t>Users</a:t>
            </a:r>
          </a:p>
        </p:txBody>
      </p:sp>
      <p:cxnSp>
        <p:nvCxnSpPr>
          <p:cNvPr id="437" name="Straight Arrow Connector 193">
            <a:extLst>
              <a:ext uri="{FF2B5EF4-FFF2-40B4-BE49-F238E27FC236}">
                <a16:creationId xmlns:a16="http://schemas.microsoft.com/office/drawing/2014/main" id="{548CFA25-BFE0-44E9-B09F-E5191A5BE95D}"/>
              </a:ext>
            </a:extLst>
          </p:cNvPr>
          <p:cNvCxnSpPr>
            <a:cxnSpLocks/>
            <a:stCxn id="20" idx="0"/>
          </p:cNvCxnSpPr>
          <p:nvPr/>
        </p:nvCxnSpPr>
        <p:spPr>
          <a:xfrm rot="16200000" flipH="1">
            <a:off x="5838955" y="-109506"/>
            <a:ext cx="1549611" cy="2118457"/>
          </a:xfrm>
          <a:prstGeom prst="curvedConnector4">
            <a:avLst>
              <a:gd name="adj1" fmla="val -8255"/>
              <a:gd name="adj2" fmla="val 68677"/>
            </a:avLst>
          </a:prstGeom>
          <a:ln w="88900" cap="rnd">
            <a:solidFill>
              <a:srgbClr val="9900FF">
                <a:alpha val="85000"/>
              </a:srgb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122BFE-A72F-41EA-8974-1114DF9C4372}"/>
              </a:ext>
            </a:extLst>
          </p:cNvPr>
          <p:cNvSpPr txBox="1"/>
          <p:nvPr/>
        </p:nvSpPr>
        <p:spPr>
          <a:xfrm>
            <a:off x="5182676" y="174917"/>
            <a:ext cx="743713" cy="246221"/>
          </a:xfrm>
          <a:prstGeom prst="rect">
            <a:avLst/>
          </a:prstGeom>
          <a:solidFill>
            <a:schemeClr val="bg1"/>
          </a:solidFill>
          <a:ln w="19050">
            <a:solidFill>
              <a:srgbClr val="0070C0"/>
            </a:solidFill>
          </a:ln>
        </p:spPr>
        <p:txBody>
          <a:bodyPr wrap="none" rtlCol="0">
            <a:noAutofit/>
          </a:bodyPr>
          <a:lstStyle/>
          <a:p>
            <a:pPr algn="ctr"/>
            <a:r>
              <a:rPr lang="en-ZA" sz="1000" b="1" dirty="0"/>
              <a:t>Distribution</a:t>
            </a:r>
          </a:p>
        </p:txBody>
      </p:sp>
      <p:sp>
        <p:nvSpPr>
          <p:cNvPr id="21" name="TextBox 20">
            <a:extLst>
              <a:ext uri="{FF2B5EF4-FFF2-40B4-BE49-F238E27FC236}">
                <a16:creationId xmlns:a16="http://schemas.microsoft.com/office/drawing/2014/main" id="{ACEB1A73-F5AF-4607-89EF-E7C8AE8BDB21}"/>
              </a:ext>
            </a:extLst>
          </p:cNvPr>
          <p:cNvSpPr txBox="1"/>
          <p:nvPr/>
        </p:nvSpPr>
        <p:spPr>
          <a:xfrm>
            <a:off x="4647819" y="742072"/>
            <a:ext cx="917759" cy="419784"/>
          </a:xfrm>
          <a:prstGeom prst="rect">
            <a:avLst/>
          </a:prstGeom>
          <a:solidFill>
            <a:schemeClr val="bg1"/>
          </a:solidFill>
          <a:ln w="19050">
            <a:solidFill>
              <a:schemeClr val="accent2"/>
            </a:solidFill>
          </a:ln>
        </p:spPr>
        <p:txBody>
          <a:bodyPr wrap="square" tIns="57600" rtlCol="0">
            <a:noAutofit/>
          </a:bodyPr>
          <a:lstStyle/>
          <a:p>
            <a:pPr algn="ctr">
              <a:lnSpc>
                <a:spcPts val="900"/>
              </a:lnSpc>
            </a:pPr>
            <a:r>
              <a:rPr lang="en-ZA" sz="1000" b="1" dirty="0"/>
              <a:t>Bulk Water</a:t>
            </a:r>
          </a:p>
          <a:p>
            <a:pPr algn="ctr">
              <a:lnSpc>
                <a:spcPts val="900"/>
              </a:lnSpc>
            </a:pPr>
            <a:r>
              <a:rPr lang="en-ZA" sz="1000" b="1" dirty="0"/>
              <a:t>Services Provider</a:t>
            </a:r>
          </a:p>
        </p:txBody>
      </p:sp>
      <p:sp>
        <p:nvSpPr>
          <p:cNvPr id="353" name="TextBox 352">
            <a:extLst>
              <a:ext uri="{FF2B5EF4-FFF2-40B4-BE49-F238E27FC236}">
                <a16:creationId xmlns:a16="http://schemas.microsoft.com/office/drawing/2014/main" id="{0BC8A40F-F59C-4D0A-AE37-1C6425F96FE3}"/>
              </a:ext>
            </a:extLst>
          </p:cNvPr>
          <p:cNvSpPr txBox="1">
            <a:spLocks/>
          </p:cNvSpPr>
          <p:nvPr/>
        </p:nvSpPr>
        <p:spPr>
          <a:xfrm>
            <a:off x="1799231" y="6129119"/>
            <a:ext cx="1322984" cy="288000"/>
          </a:xfrm>
          <a:prstGeom prst="rect">
            <a:avLst/>
          </a:prstGeom>
          <a:solidFill>
            <a:schemeClr val="bg1"/>
          </a:solidFill>
          <a:ln w="19050">
            <a:solidFill>
              <a:srgbClr val="0070C0"/>
            </a:solidFill>
          </a:ln>
        </p:spPr>
        <p:txBody>
          <a:bodyPr wrap="square" tIns="57600" rtlCol="0">
            <a:noAutofit/>
          </a:bodyPr>
          <a:lstStyle/>
          <a:p>
            <a:pPr algn="ctr">
              <a:lnSpc>
                <a:spcPts val="700"/>
              </a:lnSpc>
            </a:pPr>
            <a:r>
              <a:rPr lang="en-ZA" sz="1000" b="1" dirty="0"/>
              <a:t>Water Resources –</a:t>
            </a:r>
          </a:p>
          <a:p>
            <a:pPr algn="ctr">
              <a:lnSpc>
                <a:spcPts val="700"/>
              </a:lnSpc>
            </a:pPr>
            <a:r>
              <a:rPr lang="en-ZA" sz="1000" b="1" dirty="0"/>
              <a:t>Desalination</a:t>
            </a:r>
          </a:p>
        </p:txBody>
      </p:sp>
    </p:spTree>
    <p:extLst>
      <p:ext uri="{BB962C8B-B14F-4D97-AF65-F5344CB8AC3E}">
        <p14:creationId xmlns:p14="http://schemas.microsoft.com/office/powerpoint/2010/main" val="526583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bwMode="auto">
          <a:xfrm>
            <a:off x="457200" y="84138"/>
            <a:ext cx="82296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latin typeface="Arial" pitchFamily="34" charset="0"/>
                <a:cs typeface="Arial" pitchFamily="34" charset="0"/>
              </a:rPr>
              <a:t>Water Business</a:t>
            </a:r>
          </a:p>
        </p:txBody>
      </p:sp>
      <p:sp>
        <p:nvSpPr>
          <p:cNvPr id="18435" name="Slide Number Placeholder 3"/>
          <p:cNvSpPr>
            <a:spLocks noGrp="1"/>
          </p:cNvSpPr>
          <p:nvPr>
            <p:ph type="sldNum" sz="quarter" idx="12"/>
          </p:nvPr>
        </p:nvSpPr>
        <p:spPr bwMode="auto">
          <a:xfrm>
            <a:off x="6623050" y="6194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BF99FB0-C18B-4E23-B0FC-01D96F0FAE22}" type="slidenum">
              <a:rPr lang="en-US" altLang="en-US" sz="1400" smtClean="0">
                <a:solidFill>
                  <a:prstClr val="black"/>
                </a:solidFill>
                <a:latin typeface="Calibri" pitchFamily="34" charset="0"/>
              </a:rPr>
              <a:pPr algn="r" eaLnBrk="1" hangingPunct="1"/>
              <a:t>13</a:t>
            </a:fld>
            <a:endParaRPr lang="en-US" altLang="en-US" sz="1400" smtClean="0">
              <a:solidFill>
                <a:prstClr val="black"/>
              </a:solidFill>
              <a:latin typeface="Calibri" pitchFamily="34" charset="0"/>
            </a:endParaRPr>
          </a:p>
        </p:txBody>
      </p:sp>
      <p:grpSp>
        <p:nvGrpSpPr>
          <p:cNvPr id="18436" name="Group 66"/>
          <p:cNvGrpSpPr>
            <a:grpSpLocks/>
          </p:cNvGrpSpPr>
          <p:nvPr/>
        </p:nvGrpSpPr>
        <p:grpSpPr bwMode="auto">
          <a:xfrm>
            <a:off x="109538" y="463550"/>
            <a:ext cx="8850312" cy="6096000"/>
            <a:chOff x="64883" y="382814"/>
            <a:chExt cx="9002917" cy="6245846"/>
          </a:xfrm>
        </p:grpSpPr>
        <p:grpSp>
          <p:nvGrpSpPr>
            <p:cNvPr id="18437" name="Group 89"/>
            <p:cNvGrpSpPr>
              <a:grpSpLocks/>
            </p:cNvGrpSpPr>
            <p:nvPr/>
          </p:nvGrpSpPr>
          <p:grpSpPr bwMode="auto">
            <a:xfrm>
              <a:off x="105576" y="382814"/>
              <a:ext cx="8962224" cy="6245846"/>
              <a:chOff x="36925" y="382814"/>
              <a:chExt cx="8962224" cy="6245846"/>
            </a:xfrm>
          </p:grpSpPr>
          <p:sp>
            <p:nvSpPr>
              <p:cNvPr id="74" name="Right Arrow 73"/>
              <p:cNvSpPr/>
              <p:nvPr/>
            </p:nvSpPr>
            <p:spPr>
              <a:xfrm rot="21256452">
                <a:off x="919940" y="3159288"/>
                <a:ext cx="699240" cy="170784"/>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cxnSp>
            <p:nvCxnSpPr>
              <p:cNvPr id="75" name="Straight Connector 74"/>
              <p:cNvCxnSpPr/>
              <p:nvPr/>
            </p:nvCxnSpPr>
            <p:spPr>
              <a:xfrm rot="5400000">
                <a:off x="5106172" y="1523013"/>
                <a:ext cx="1218265" cy="1615"/>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6" name="Right Arrow 75"/>
              <p:cNvSpPr/>
              <p:nvPr/>
            </p:nvSpPr>
            <p:spPr>
              <a:xfrm rot="9721927">
                <a:off x="2546116" y="2838863"/>
                <a:ext cx="1178857" cy="243978"/>
              </a:xfrm>
              <a:prstGeom prst="rightArrow">
                <a:avLst>
                  <a:gd name="adj1" fmla="val 50000"/>
                  <a:gd name="adj2"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77" name="Right Triangle 76"/>
              <p:cNvSpPr/>
              <p:nvPr/>
            </p:nvSpPr>
            <p:spPr>
              <a:xfrm rot="16200000">
                <a:off x="3623299" y="948652"/>
                <a:ext cx="4266369" cy="648533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78" name="Right Arrow 77"/>
              <p:cNvSpPr/>
              <p:nvPr/>
            </p:nvSpPr>
            <p:spPr>
              <a:xfrm rot="6057271">
                <a:off x="8102164" y="4841974"/>
                <a:ext cx="1106035" cy="239001"/>
              </a:xfrm>
              <a:prstGeom prst="rightArrow">
                <a:avLst>
                  <a:gd name="adj1" fmla="val 50000"/>
                  <a:gd name="adj2" fmla="val 0"/>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79" name="Right Arrow 78"/>
              <p:cNvSpPr/>
              <p:nvPr/>
            </p:nvSpPr>
            <p:spPr>
              <a:xfrm rot="20301773">
                <a:off x="4519491" y="2173616"/>
                <a:ext cx="1343574" cy="312292"/>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sz="1000" b="1" dirty="0">
                    <a:solidFill>
                      <a:prstClr val="black"/>
                    </a:solidFill>
                    <a:latin typeface="Franklin Gothic Book" pitchFamily="34" charset="0"/>
                  </a:rPr>
                  <a:t>Bulk water pipeline</a:t>
                </a:r>
              </a:p>
            </p:txBody>
          </p:sp>
          <p:sp>
            <p:nvSpPr>
              <p:cNvPr id="80" name="Freeform 79"/>
              <p:cNvSpPr/>
              <p:nvPr/>
            </p:nvSpPr>
            <p:spPr>
              <a:xfrm>
                <a:off x="304672" y="2285845"/>
                <a:ext cx="2438458" cy="4342815"/>
              </a:xfrm>
              <a:custGeom>
                <a:avLst/>
                <a:gdLst>
                  <a:gd name="connsiteX0" fmla="*/ 0 w 2544024"/>
                  <a:gd name="connsiteY0" fmla="*/ 0 h 4300396"/>
                  <a:gd name="connsiteX1" fmla="*/ 54321 w 2544024"/>
                  <a:gd name="connsiteY1" fmla="*/ 9053 h 4300396"/>
                  <a:gd name="connsiteX2" fmla="*/ 126749 w 2544024"/>
                  <a:gd name="connsiteY2" fmla="*/ 18107 h 4300396"/>
                  <a:gd name="connsiteX3" fmla="*/ 199176 w 2544024"/>
                  <a:gd name="connsiteY3" fmla="*/ 36214 h 4300396"/>
                  <a:gd name="connsiteX4" fmla="*/ 380246 w 2544024"/>
                  <a:gd name="connsiteY4" fmla="*/ 90534 h 4300396"/>
                  <a:gd name="connsiteX5" fmla="*/ 398353 w 2544024"/>
                  <a:gd name="connsiteY5" fmla="*/ 126748 h 4300396"/>
                  <a:gd name="connsiteX6" fmla="*/ 380246 w 2544024"/>
                  <a:gd name="connsiteY6" fmla="*/ 235390 h 4300396"/>
                  <a:gd name="connsiteX7" fmla="*/ 353085 w 2544024"/>
                  <a:gd name="connsiteY7" fmla="*/ 262550 h 4300396"/>
                  <a:gd name="connsiteX8" fmla="*/ 298765 w 2544024"/>
                  <a:gd name="connsiteY8" fmla="*/ 280657 h 4300396"/>
                  <a:gd name="connsiteX9" fmla="*/ 271604 w 2544024"/>
                  <a:gd name="connsiteY9" fmla="*/ 307818 h 4300396"/>
                  <a:gd name="connsiteX10" fmla="*/ 298765 w 2544024"/>
                  <a:gd name="connsiteY10" fmla="*/ 416459 h 4300396"/>
                  <a:gd name="connsiteX11" fmla="*/ 316871 w 2544024"/>
                  <a:gd name="connsiteY11" fmla="*/ 525101 h 4300396"/>
                  <a:gd name="connsiteX12" fmla="*/ 325925 w 2544024"/>
                  <a:gd name="connsiteY12" fmla="*/ 552261 h 4300396"/>
                  <a:gd name="connsiteX13" fmla="*/ 344032 w 2544024"/>
                  <a:gd name="connsiteY13" fmla="*/ 597528 h 4300396"/>
                  <a:gd name="connsiteX14" fmla="*/ 353085 w 2544024"/>
                  <a:gd name="connsiteY14" fmla="*/ 624689 h 4300396"/>
                  <a:gd name="connsiteX15" fmla="*/ 380246 w 2544024"/>
                  <a:gd name="connsiteY15" fmla="*/ 660903 h 4300396"/>
                  <a:gd name="connsiteX16" fmla="*/ 389299 w 2544024"/>
                  <a:gd name="connsiteY16" fmla="*/ 697117 h 4300396"/>
                  <a:gd name="connsiteX17" fmla="*/ 407406 w 2544024"/>
                  <a:gd name="connsiteY17" fmla="*/ 724277 h 4300396"/>
                  <a:gd name="connsiteX18" fmla="*/ 416460 w 2544024"/>
                  <a:gd name="connsiteY18" fmla="*/ 751437 h 4300396"/>
                  <a:gd name="connsiteX19" fmla="*/ 416460 w 2544024"/>
                  <a:gd name="connsiteY19" fmla="*/ 905346 h 4300396"/>
                  <a:gd name="connsiteX20" fmla="*/ 389299 w 2544024"/>
                  <a:gd name="connsiteY20" fmla="*/ 914400 h 4300396"/>
                  <a:gd name="connsiteX21" fmla="*/ 362139 w 2544024"/>
                  <a:gd name="connsiteY21" fmla="*/ 941560 h 4300396"/>
                  <a:gd name="connsiteX22" fmla="*/ 353085 w 2544024"/>
                  <a:gd name="connsiteY22" fmla="*/ 968721 h 4300396"/>
                  <a:gd name="connsiteX23" fmla="*/ 334978 w 2544024"/>
                  <a:gd name="connsiteY23" fmla="*/ 995881 h 4300396"/>
                  <a:gd name="connsiteX24" fmla="*/ 344032 w 2544024"/>
                  <a:gd name="connsiteY24" fmla="*/ 1149790 h 4300396"/>
                  <a:gd name="connsiteX25" fmla="*/ 407406 w 2544024"/>
                  <a:gd name="connsiteY25" fmla="*/ 1204111 h 4300396"/>
                  <a:gd name="connsiteX26" fmla="*/ 452673 w 2544024"/>
                  <a:gd name="connsiteY26" fmla="*/ 1258431 h 4300396"/>
                  <a:gd name="connsiteX27" fmla="*/ 461727 w 2544024"/>
                  <a:gd name="connsiteY27" fmla="*/ 1285592 h 4300396"/>
                  <a:gd name="connsiteX28" fmla="*/ 479834 w 2544024"/>
                  <a:gd name="connsiteY28" fmla="*/ 1312752 h 4300396"/>
                  <a:gd name="connsiteX29" fmla="*/ 497941 w 2544024"/>
                  <a:gd name="connsiteY29" fmla="*/ 1376127 h 4300396"/>
                  <a:gd name="connsiteX30" fmla="*/ 461727 w 2544024"/>
                  <a:gd name="connsiteY30" fmla="*/ 1493822 h 4300396"/>
                  <a:gd name="connsiteX31" fmla="*/ 434566 w 2544024"/>
                  <a:gd name="connsiteY31" fmla="*/ 1502875 h 4300396"/>
                  <a:gd name="connsiteX32" fmla="*/ 389299 w 2544024"/>
                  <a:gd name="connsiteY32" fmla="*/ 1557196 h 4300396"/>
                  <a:gd name="connsiteX33" fmla="*/ 362139 w 2544024"/>
                  <a:gd name="connsiteY33" fmla="*/ 1593410 h 4300396"/>
                  <a:gd name="connsiteX34" fmla="*/ 371192 w 2544024"/>
                  <a:gd name="connsiteY34" fmla="*/ 1747319 h 4300396"/>
                  <a:gd name="connsiteX35" fmla="*/ 389299 w 2544024"/>
                  <a:gd name="connsiteY35" fmla="*/ 1774479 h 4300396"/>
                  <a:gd name="connsiteX36" fmla="*/ 479834 w 2544024"/>
                  <a:gd name="connsiteY36" fmla="*/ 1828800 h 4300396"/>
                  <a:gd name="connsiteX37" fmla="*/ 516048 w 2544024"/>
                  <a:gd name="connsiteY37" fmla="*/ 1837853 h 4300396"/>
                  <a:gd name="connsiteX38" fmla="*/ 552262 w 2544024"/>
                  <a:gd name="connsiteY38" fmla="*/ 1865014 h 4300396"/>
                  <a:gd name="connsiteX39" fmla="*/ 588475 w 2544024"/>
                  <a:gd name="connsiteY39" fmla="*/ 1874067 h 4300396"/>
                  <a:gd name="connsiteX40" fmla="*/ 642796 w 2544024"/>
                  <a:gd name="connsiteY40" fmla="*/ 1937441 h 4300396"/>
                  <a:gd name="connsiteX41" fmla="*/ 697117 w 2544024"/>
                  <a:gd name="connsiteY41" fmla="*/ 1991762 h 4300396"/>
                  <a:gd name="connsiteX42" fmla="*/ 724277 w 2544024"/>
                  <a:gd name="connsiteY42" fmla="*/ 2055136 h 4300396"/>
                  <a:gd name="connsiteX43" fmla="*/ 751438 w 2544024"/>
                  <a:gd name="connsiteY43" fmla="*/ 2109457 h 4300396"/>
                  <a:gd name="connsiteX44" fmla="*/ 742384 w 2544024"/>
                  <a:gd name="connsiteY44" fmla="*/ 2163778 h 4300396"/>
                  <a:gd name="connsiteX45" fmla="*/ 715224 w 2544024"/>
                  <a:gd name="connsiteY45" fmla="*/ 2181885 h 4300396"/>
                  <a:gd name="connsiteX46" fmla="*/ 688064 w 2544024"/>
                  <a:gd name="connsiteY46" fmla="*/ 2209045 h 4300396"/>
                  <a:gd name="connsiteX47" fmla="*/ 633743 w 2544024"/>
                  <a:gd name="connsiteY47" fmla="*/ 2254313 h 4300396"/>
                  <a:gd name="connsiteX48" fmla="*/ 633743 w 2544024"/>
                  <a:gd name="connsiteY48" fmla="*/ 2525917 h 4300396"/>
                  <a:gd name="connsiteX49" fmla="*/ 679010 w 2544024"/>
                  <a:gd name="connsiteY49" fmla="*/ 2589291 h 4300396"/>
                  <a:gd name="connsiteX50" fmla="*/ 706170 w 2544024"/>
                  <a:gd name="connsiteY50" fmla="*/ 2598344 h 4300396"/>
                  <a:gd name="connsiteX51" fmla="*/ 787652 w 2544024"/>
                  <a:gd name="connsiteY51" fmla="*/ 2634558 h 4300396"/>
                  <a:gd name="connsiteX52" fmla="*/ 887240 w 2544024"/>
                  <a:gd name="connsiteY52" fmla="*/ 2697932 h 4300396"/>
                  <a:gd name="connsiteX53" fmla="*/ 905347 w 2544024"/>
                  <a:gd name="connsiteY53" fmla="*/ 2725093 h 4300396"/>
                  <a:gd name="connsiteX54" fmla="*/ 932507 w 2544024"/>
                  <a:gd name="connsiteY54" fmla="*/ 2743200 h 4300396"/>
                  <a:gd name="connsiteX55" fmla="*/ 941561 w 2544024"/>
                  <a:gd name="connsiteY55" fmla="*/ 2770360 h 4300396"/>
                  <a:gd name="connsiteX56" fmla="*/ 941561 w 2544024"/>
                  <a:gd name="connsiteY56" fmla="*/ 3105338 h 4300396"/>
                  <a:gd name="connsiteX57" fmla="*/ 1041149 w 2544024"/>
                  <a:gd name="connsiteY57" fmla="*/ 3186820 h 4300396"/>
                  <a:gd name="connsiteX58" fmla="*/ 1131683 w 2544024"/>
                  <a:gd name="connsiteY58" fmla="*/ 3241140 h 4300396"/>
                  <a:gd name="connsiteX59" fmla="*/ 1267485 w 2544024"/>
                  <a:gd name="connsiteY59" fmla="*/ 3295461 h 4300396"/>
                  <a:gd name="connsiteX60" fmla="*/ 1267485 w 2544024"/>
                  <a:gd name="connsiteY60" fmla="*/ 3512744 h 4300396"/>
                  <a:gd name="connsiteX61" fmla="*/ 1240325 w 2544024"/>
                  <a:gd name="connsiteY61" fmla="*/ 3539905 h 4300396"/>
                  <a:gd name="connsiteX62" fmla="*/ 1222218 w 2544024"/>
                  <a:gd name="connsiteY62" fmla="*/ 3567065 h 4300396"/>
                  <a:gd name="connsiteX63" fmla="*/ 1222218 w 2544024"/>
                  <a:gd name="connsiteY63" fmla="*/ 3657600 h 4300396"/>
                  <a:gd name="connsiteX64" fmla="*/ 1249378 w 2544024"/>
                  <a:gd name="connsiteY64" fmla="*/ 3666653 h 4300396"/>
                  <a:gd name="connsiteX65" fmla="*/ 1258432 w 2544024"/>
                  <a:gd name="connsiteY65" fmla="*/ 3693814 h 4300396"/>
                  <a:gd name="connsiteX66" fmla="*/ 1321806 w 2544024"/>
                  <a:gd name="connsiteY66" fmla="*/ 3739081 h 4300396"/>
                  <a:gd name="connsiteX67" fmla="*/ 1348966 w 2544024"/>
                  <a:gd name="connsiteY67" fmla="*/ 3748134 h 4300396"/>
                  <a:gd name="connsiteX68" fmla="*/ 1448555 w 2544024"/>
                  <a:gd name="connsiteY68" fmla="*/ 3757188 h 4300396"/>
                  <a:gd name="connsiteX69" fmla="*/ 1611517 w 2544024"/>
                  <a:gd name="connsiteY69" fmla="*/ 3757188 h 4300396"/>
                  <a:gd name="connsiteX70" fmla="*/ 1783533 w 2544024"/>
                  <a:gd name="connsiteY70" fmla="*/ 3766241 h 4300396"/>
                  <a:gd name="connsiteX71" fmla="*/ 1792586 w 2544024"/>
                  <a:gd name="connsiteY71" fmla="*/ 3793402 h 4300396"/>
                  <a:gd name="connsiteX72" fmla="*/ 1810693 w 2544024"/>
                  <a:gd name="connsiteY72" fmla="*/ 3820562 h 4300396"/>
                  <a:gd name="connsiteX73" fmla="*/ 1819747 w 2544024"/>
                  <a:gd name="connsiteY73" fmla="*/ 3902043 h 4300396"/>
                  <a:gd name="connsiteX74" fmla="*/ 1846907 w 2544024"/>
                  <a:gd name="connsiteY74" fmla="*/ 3938257 h 4300396"/>
                  <a:gd name="connsiteX75" fmla="*/ 1901228 w 2544024"/>
                  <a:gd name="connsiteY75" fmla="*/ 3956364 h 4300396"/>
                  <a:gd name="connsiteX76" fmla="*/ 2091351 w 2544024"/>
                  <a:gd name="connsiteY76" fmla="*/ 3974471 h 4300396"/>
                  <a:gd name="connsiteX77" fmla="*/ 2172832 w 2544024"/>
                  <a:gd name="connsiteY77" fmla="*/ 4001631 h 4300396"/>
                  <a:gd name="connsiteX78" fmla="*/ 2245260 w 2544024"/>
                  <a:gd name="connsiteY78" fmla="*/ 4019738 h 4300396"/>
                  <a:gd name="connsiteX79" fmla="*/ 2299580 w 2544024"/>
                  <a:gd name="connsiteY79" fmla="*/ 4046899 h 4300396"/>
                  <a:gd name="connsiteX80" fmla="*/ 2381062 w 2544024"/>
                  <a:gd name="connsiteY80" fmla="*/ 4083113 h 4300396"/>
                  <a:gd name="connsiteX81" fmla="*/ 2399168 w 2544024"/>
                  <a:gd name="connsiteY81" fmla="*/ 4110273 h 4300396"/>
                  <a:gd name="connsiteX82" fmla="*/ 2435382 w 2544024"/>
                  <a:gd name="connsiteY82" fmla="*/ 4182701 h 4300396"/>
                  <a:gd name="connsiteX83" fmla="*/ 2471596 w 2544024"/>
                  <a:gd name="connsiteY83" fmla="*/ 4209861 h 4300396"/>
                  <a:gd name="connsiteX84" fmla="*/ 2498757 w 2544024"/>
                  <a:gd name="connsiteY84" fmla="*/ 4218915 h 4300396"/>
                  <a:gd name="connsiteX85" fmla="*/ 2525917 w 2544024"/>
                  <a:gd name="connsiteY85" fmla="*/ 4246075 h 4300396"/>
                  <a:gd name="connsiteX86" fmla="*/ 2544024 w 2544024"/>
                  <a:gd name="connsiteY86" fmla="*/ 4300396 h 430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44024" h="4300396">
                    <a:moveTo>
                      <a:pt x="0" y="0"/>
                    </a:moveTo>
                    <a:cubicBezTo>
                      <a:pt x="18107" y="3018"/>
                      <a:pt x="36149" y="6457"/>
                      <a:pt x="54321" y="9053"/>
                    </a:cubicBezTo>
                    <a:cubicBezTo>
                      <a:pt x="78407" y="12494"/>
                      <a:pt x="102835" y="13623"/>
                      <a:pt x="126749" y="18107"/>
                    </a:cubicBezTo>
                    <a:cubicBezTo>
                      <a:pt x="151208" y="22693"/>
                      <a:pt x="175212" y="29504"/>
                      <a:pt x="199176" y="36214"/>
                    </a:cubicBezTo>
                    <a:cubicBezTo>
                      <a:pt x="319063" y="69782"/>
                      <a:pt x="310058" y="67140"/>
                      <a:pt x="380246" y="90534"/>
                    </a:cubicBezTo>
                    <a:cubicBezTo>
                      <a:pt x="386282" y="102605"/>
                      <a:pt x="393037" y="114343"/>
                      <a:pt x="398353" y="126748"/>
                    </a:cubicBezTo>
                    <a:cubicBezTo>
                      <a:pt x="414045" y="163364"/>
                      <a:pt x="417665" y="197972"/>
                      <a:pt x="380246" y="235390"/>
                    </a:cubicBezTo>
                    <a:cubicBezTo>
                      <a:pt x="371192" y="244443"/>
                      <a:pt x="364277" y="256332"/>
                      <a:pt x="353085" y="262550"/>
                    </a:cubicBezTo>
                    <a:cubicBezTo>
                      <a:pt x="336401" y="271819"/>
                      <a:pt x="298765" y="280657"/>
                      <a:pt x="298765" y="280657"/>
                    </a:cubicBezTo>
                    <a:cubicBezTo>
                      <a:pt x="289711" y="289711"/>
                      <a:pt x="278706" y="297165"/>
                      <a:pt x="271604" y="307818"/>
                    </a:cubicBezTo>
                    <a:cubicBezTo>
                      <a:pt x="246715" y="345152"/>
                      <a:pt x="278316" y="385786"/>
                      <a:pt x="298765" y="416459"/>
                    </a:cubicBezTo>
                    <a:cubicBezTo>
                      <a:pt x="319990" y="480137"/>
                      <a:pt x="296655" y="403804"/>
                      <a:pt x="316871" y="525101"/>
                    </a:cubicBezTo>
                    <a:cubicBezTo>
                      <a:pt x="318440" y="534514"/>
                      <a:pt x="322574" y="543326"/>
                      <a:pt x="325925" y="552261"/>
                    </a:cubicBezTo>
                    <a:cubicBezTo>
                      <a:pt x="331631" y="567478"/>
                      <a:pt x="338326" y="582311"/>
                      <a:pt x="344032" y="597528"/>
                    </a:cubicBezTo>
                    <a:cubicBezTo>
                      <a:pt x="347383" y="606464"/>
                      <a:pt x="348350" y="616403"/>
                      <a:pt x="353085" y="624689"/>
                    </a:cubicBezTo>
                    <a:cubicBezTo>
                      <a:pt x="360571" y="637790"/>
                      <a:pt x="371192" y="648832"/>
                      <a:pt x="380246" y="660903"/>
                    </a:cubicBezTo>
                    <a:cubicBezTo>
                      <a:pt x="383264" y="672974"/>
                      <a:pt x="384398" y="685680"/>
                      <a:pt x="389299" y="697117"/>
                    </a:cubicBezTo>
                    <a:cubicBezTo>
                      <a:pt x="393585" y="707118"/>
                      <a:pt x="402540" y="714545"/>
                      <a:pt x="407406" y="724277"/>
                    </a:cubicBezTo>
                    <a:cubicBezTo>
                      <a:pt x="411674" y="732813"/>
                      <a:pt x="413442" y="742384"/>
                      <a:pt x="416460" y="751437"/>
                    </a:cubicBezTo>
                    <a:cubicBezTo>
                      <a:pt x="425747" y="807164"/>
                      <a:pt x="436699" y="844628"/>
                      <a:pt x="416460" y="905346"/>
                    </a:cubicBezTo>
                    <a:cubicBezTo>
                      <a:pt x="413442" y="914400"/>
                      <a:pt x="398353" y="911382"/>
                      <a:pt x="389299" y="914400"/>
                    </a:cubicBezTo>
                    <a:cubicBezTo>
                      <a:pt x="380246" y="923453"/>
                      <a:pt x="369241" y="930907"/>
                      <a:pt x="362139" y="941560"/>
                    </a:cubicBezTo>
                    <a:cubicBezTo>
                      <a:pt x="356845" y="949501"/>
                      <a:pt x="357353" y="960185"/>
                      <a:pt x="353085" y="968721"/>
                    </a:cubicBezTo>
                    <a:cubicBezTo>
                      <a:pt x="348219" y="978453"/>
                      <a:pt x="341014" y="986828"/>
                      <a:pt x="334978" y="995881"/>
                    </a:cubicBezTo>
                    <a:cubicBezTo>
                      <a:pt x="337996" y="1047184"/>
                      <a:pt x="336408" y="1098967"/>
                      <a:pt x="344032" y="1149790"/>
                    </a:cubicBezTo>
                    <a:cubicBezTo>
                      <a:pt x="348420" y="1179045"/>
                      <a:pt x="390781" y="1191642"/>
                      <a:pt x="407406" y="1204111"/>
                    </a:cubicBezTo>
                    <a:cubicBezTo>
                      <a:pt x="423424" y="1216124"/>
                      <a:pt x="443472" y="1240029"/>
                      <a:pt x="452673" y="1258431"/>
                    </a:cubicBezTo>
                    <a:cubicBezTo>
                      <a:pt x="456941" y="1266967"/>
                      <a:pt x="457459" y="1277056"/>
                      <a:pt x="461727" y="1285592"/>
                    </a:cubicBezTo>
                    <a:cubicBezTo>
                      <a:pt x="466593" y="1295324"/>
                      <a:pt x="473798" y="1303699"/>
                      <a:pt x="479834" y="1312752"/>
                    </a:cubicBezTo>
                    <a:cubicBezTo>
                      <a:pt x="485870" y="1333877"/>
                      <a:pt x="496571" y="1354199"/>
                      <a:pt x="497941" y="1376127"/>
                    </a:cubicBezTo>
                    <a:cubicBezTo>
                      <a:pt x="500798" y="1421846"/>
                      <a:pt x="497786" y="1463773"/>
                      <a:pt x="461727" y="1493822"/>
                    </a:cubicBezTo>
                    <a:cubicBezTo>
                      <a:pt x="454396" y="1499931"/>
                      <a:pt x="443620" y="1499857"/>
                      <a:pt x="434566" y="1502875"/>
                    </a:cubicBezTo>
                    <a:cubicBezTo>
                      <a:pt x="394549" y="1562902"/>
                      <a:pt x="441580" y="1496201"/>
                      <a:pt x="389299" y="1557196"/>
                    </a:cubicBezTo>
                    <a:cubicBezTo>
                      <a:pt x="379479" y="1568653"/>
                      <a:pt x="371192" y="1581339"/>
                      <a:pt x="362139" y="1593410"/>
                    </a:cubicBezTo>
                    <a:cubicBezTo>
                      <a:pt x="365157" y="1644713"/>
                      <a:pt x="363569" y="1696496"/>
                      <a:pt x="371192" y="1747319"/>
                    </a:cubicBezTo>
                    <a:cubicBezTo>
                      <a:pt x="372806" y="1758079"/>
                      <a:pt x="381110" y="1767314"/>
                      <a:pt x="389299" y="1774479"/>
                    </a:cubicBezTo>
                    <a:cubicBezTo>
                      <a:pt x="405092" y="1788298"/>
                      <a:pt x="455014" y="1819493"/>
                      <a:pt x="479834" y="1828800"/>
                    </a:cubicBezTo>
                    <a:cubicBezTo>
                      <a:pt x="491485" y="1833169"/>
                      <a:pt x="503977" y="1834835"/>
                      <a:pt x="516048" y="1837853"/>
                    </a:cubicBezTo>
                    <a:cubicBezTo>
                      <a:pt x="528119" y="1846907"/>
                      <a:pt x="538766" y="1858266"/>
                      <a:pt x="552262" y="1865014"/>
                    </a:cubicBezTo>
                    <a:cubicBezTo>
                      <a:pt x="563391" y="1870579"/>
                      <a:pt x="577672" y="1867894"/>
                      <a:pt x="588475" y="1874067"/>
                    </a:cubicBezTo>
                    <a:cubicBezTo>
                      <a:pt x="608437" y="1885474"/>
                      <a:pt x="629010" y="1922124"/>
                      <a:pt x="642796" y="1937441"/>
                    </a:cubicBezTo>
                    <a:cubicBezTo>
                      <a:pt x="659926" y="1956475"/>
                      <a:pt x="697117" y="1991762"/>
                      <a:pt x="697117" y="1991762"/>
                    </a:cubicBezTo>
                    <a:cubicBezTo>
                      <a:pt x="718345" y="2055451"/>
                      <a:pt x="690719" y="1976837"/>
                      <a:pt x="724277" y="2055136"/>
                    </a:cubicBezTo>
                    <a:cubicBezTo>
                      <a:pt x="746768" y="2107613"/>
                      <a:pt x="716641" y="2057262"/>
                      <a:pt x="751438" y="2109457"/>
                    </a:cubicBezTo>
                    <a:cubicBezTo>
                      <a:pt x="748420" y="2127564"/>
                      <a:pt x="750593" y="2147359"/>
                      <a:pt x="742384" y="2163778"/>
                    </a:cubicBezTo>
                    <a:cubicBezTo>
                      <a:pt x="737518" y="2173510"/>
                      <a:pt x="723583" y="2174919"/>
                      <a:pt x="715224" y="2181885"/>
                    </a:cubicBezTo>
                    <a:cubicBezTo>
                      <a:pt x="705388" y="2190082"/>
                      <a:pt x="697900" y="2200849"/>
                      <a:pt x="688064" y="2209045"/>
                    </a:cubicBezTo>
                    <a:cubicBezTo>
                      <a:pt x="612445" y="2272060"/>
                      <a:pt x="713081" y="2174972"/>
                      <a:pt x="633743" y="2254313"/>
                    </a:cubicBezTo>
                    <a:cubicBezTo>
                      <a:pt x="602724" y="2378387"/>
                      <a:pt x="604657" y="2336860"/>
                      <a:pt x="633743" y="2525917"/>
                    </a:cubicBezTo>
                    <a:cubicBezTo>
                      <a:pt x="636979" y="2546954"/>
                      <a:pt x="661847" y="2577849"/>
                      <a:pt x="679010" y="2589291"/>
                    </a:cubicBezTo>
                    <a:cubicBezTo>
                      <a:pt x="686950" y="2594585"/>
                      <a:pt x="697634" y="2594076"/>
                      <a:pt x="706170" y="2598344"/>
                    </a:cubicBezTo>
                    <a:cubicBezTo>
                      <a:pt x="784482" y="2637500"/>
                      <a:pt x="718545" y="2617282"/>
                      <a:pt x="787652" y="2634558"/>
                    </a:cubicBezTo>
                    <a:cubicBezTo>
                      <a:pt x="869306" y="2685593"/>
                      <a:pt x="836390" y="2664034"/>
                      <a:pt x="887240" y="2697932"/>
                    </a:cubicBezTo>
                    <a:cubicBezTo>
                      <a:pt x="893276" y="2706986"/>
                      <a:pt x="897653" y="2717399"/>
                      <a:pt x="905347" y="2725093"/>
                    </a:cubicBezTo>
                    <a:cubicBezTo>
                      <a:pt x="913041" y="2732787"/>
                      <a:pt x="925710" y="2734704"/>
                      <a:pt x="932507" y="2743200"/>
                    </a:cubicBezTo>
                    <a:cubicBezTo>
                      <a:pt x="938469" y="2750652"/>
                      <a:pt x="938543" y="2761307"/>
                      <a:pt x="941561" y="2770360"/>
                    </a:cubicBezTo>
                    <a:cubicBezTo>
                      <a:pt x="938396" y="2836816"/>
                      <a:pt x="922304" y="3028308"/>
                      <a:pt x="941561" y="3105338"/>
                    </a:cubicBezTo>
                    <a:cubicBezTo>
                      <a:pt x="946287" y="3124241"/>
                      <a:pt x="1039681" y="3185870"/>
                      <a:pt x="1041149" y="3186820"/>
                    </a:cubicBezTo>
                    <a:cubicBezTo>
                      <a:pt x="1070696" y="3205939"/>
                      <a:pt x="1100205" y="3225401"/>
                      <a:pt x="1131683" y="3241140"/>
                    </a:cubicBezTo>
                    <a:cubicBezTo>
                      <a:pt x="1190416" y="3270507"/>
                      <a:pt x="1217389" y="3278763"/>
                      <a:pt x="1267485" y="3295461"/>
                    </a:cubicBezTo>
                    <a:cubicBezTo>
                      <a:pt x="1288285" y="3378657"/>
                      <a:pt x="1291301" y="3375805"/>
                      <a:pt x="1267485" y="3512744"/>
                    </a:cubicBezTo>
                    <a:cubicBezTo>
                      <a:pt x="1265291" y="3525358"/>
                      <a:pt x="1248522" y="3530069"/>
                      <a:pt x="1240325" y="3539905"/>
                    </a:cubicBezTo>
                    <a:cubicBezTo>
                      <a:pt x="1233359" y="3548264"/>
                      <a:pt x="1228254" y="3558012"/>
                      <a:pt x="1222218" y="3567065"/>
                    </a:cubicBezTo>
                    <a:cubicBezTo>
                      <a:pt x="1211070" y="3600512"/>
                      <a:pt x="1201413" y="3615989"/>
                      <a:pt x="1222218" y="3657600"/>
                    </a:cubicBezTo>
                    <a:cubicBezTo>
                      <a:pt x="1226486" y="3666136"/>
                      <a:pt x="1240325" y="3663635"/>
                      <a:pt x="1249378" y="3666653"/>
                    </a:cubicBezTo>
                    <a:cubicBezTo>
                      <a:pt x="1252396" y="3675707"/>
                      <a:pt x="1253138" y="3685873"/>
                      <a:pt x="1258432" y="3693814"/>
                    </a:cubicBezTo>
                    <a:cubicBezTo>
                      <a:pt x="1274992" y="3718655"/>
                      <a:pt x="1295373" y="3727753"/>
                      <a:pt x="1321806" y="3739081"/>
                    </a:cubicBezTo>
                    <a:cubicBezTo>
                      <a:pt x="1330577" y="3742840"/>
                      <a:pt x="1339519" y="3746784"/>
                      <a:pt x="1348966" y="3748134"/>
                    </a:cubicBezTo>
                    <a:cubicBezTo>
                      <a:pt x="1381964" y="3752848"/>
                      <a:pt x="1415359" y="3754170"/>
                      <a:pt x="1448555" y="3757188"/>
                    </a:cubicBezTo>
                    <a:cubicBezTo>
                      <a:pt x="1537540" y="3779434"/>
                      <a:pt x="1432598" y="3757188"/>
                      <a:pt x="1611517" y="3757188"/>
                    </a:cubicBezTo>
                    <a:cubicBezTo>
                      <a:pt x="1668935" y="3757188"/>
                      <a:pt x="1726194" y="3763223"/>
                      <a:pt x="1783533" y="3766241"/>
                    </a:cubicBezTo>
                    <a:cubicBezTo>
                      <a:pt x="1786551" y="3775295"/>
                      <a:pt x="1788318" y="3784866"/>
                      <a:pt x="1792586" y="3793402"/>
                    </a:cubicBezTo>
                    <a:cubicBezTo>
                      <a:pt x="1797452" y="3803134"/>
                      <a:pt x="1808054" y="3810006"/>
                      <a:pt x="1810693" y="3820562"/>
                    </a:cubicBezTo>
                    <a:cubicBezTo>
                      <a:pt x="1817321" y="3847074"/>
                      <a:pt x="1811710" y="3875924"/>
                      <a:pt x="1819747" y="3902043"/>
                    </a:cubicBezTo>
                    <a:cubicBezTo>
                      <a:pt x="1824184" y="3916465"/>
                      <a:pt x="1834352" y="3929887"/>
                      <a:pt x="1846907" y="3938257"/>
                    </a:cubicBezTo>
                    <a:cubicBezTo>
                      <a:pt x="1862788" y="3948844"/>
                      <a:pt x="1882947" y="3950879"/>
                      <a:pt x="1901228" y="3956364"/>
                    </a:cubicBezTo>
                    <a:cubicBezTo>
                      <a:pt x="1969459" y="3976834"/>
                      <a:pt x="1998705" y="3969022"/>
                      <a:pt x="2091351" y="3974471"/>
                    </a:cubicBezTo>
                    <a:cubicBezTo>
                      <a:pt x="2212956" y="4004874"/>
                      <a:pt x="2025077" y="3956169"/>
                      <a:pt x="2172832" y="4001631"/>
                    </a:cubicBezTo>
                    <a:cubicBezTo>
                      <a:pt x="2196617" y="4008949"/>
                      <a:pt x="2221117" y="4013702"/>
                      <a:pt x="2245260" y="4019738"/>
                    </a:cubicBezTo>
                    <a:cubicBezTo>
                      <a:pt x="2263367" y="4028792"/>
                      <a:pt x="2280893" y="4039113"/>
                      <a:pt x="2299580" y="4046899"/>
                    </a:cubicBezTo>
                    <a:cubicBezTo>
                      <a:pt x="2385776" y="4082815"/>
                      <a:pt x="2325733" y="4046228"/>
                      <a:pt x="2381062" y="4083113"/>
                    </a:cubicBezTo>
                    <a:cubicBezTo>
                      <a:pt x="2387097" y="4092166"/>
                      <a:pt x="2393958" y="4100721"/>
                      <a:pt x="2399168" y="4110273"/>
                    </a:cubicBezTo>
                    <a:cubicBezTo>
                      <a:pt x="2412093" y="4133970"/>
                      <a:pt x="2413788" y="4166506"/>
                      <a:pt x="2435382" y="4182701"/>
                    </a:cubicBezTo>
                    <a:cubicBezTo>
                      <a:pt x="2447453" y="4191754"/>
                      <a:pt x="2458495" y="4202375"/>
                      <a:pt x="2471596" y="4209861"/>
                    </a:cubicBezTo>
                    <a:cubicBezTo>
                      <a:pt x="2479882" y="4214596"/>
                      <a:pt x="2489703" y="4215897"/>
                      <a:pt x="2498757" y="4218915"/>
                    </a:cubicBezTo>
                    <a:cubicBezTo>
                      <a:pt x="2507810" y="4227968"/>
                      <a:pt x="2519699" y="4234883"/>
                      <a:pt x="2525917" y="4246075"/>
                    </a:cubicBezTo>
                    <a:cubicBezTo>
                      <a:pt x="2535186" y="4262760"/>
                      <a:pt x="2544024" y="4300396"/>
                      <a:pt x="2544024" y="4300396"/>
                    </a:cubicBezTo>
                  </a:path>
                </a:pathLst>
              </a:custGeom>
              <a:ln w="635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a:solidFill>
                    <a:prstClr val="black"/>
                  </a:solidFill>
                </a:endParaRPr>
              </a:p>
            </p:txBody>
          </p:sp>
          <p:grpSp>
            <p:nvGrpSpPr>
              <p:cNvPr id="18450" name="Group 71"/>
              <p:cNvGrpSpPr>
                <a:grpSpLocks/>
              </p:cNvGrpSpPr>
              <p:nvPr/>
            </p:nvGrpSpPr>
            <p:grpSpPr bwMode="auto">
              <a:xfrm>
                <a:off x="152400" y="1485523"/>
                <a:ext cx="1143000" cy="952877"/>
                <a:chOff x="0" y="1371600"/>
                <a:chExt cx="1066800" cy="952877"/>
              </a:xfrm>
            </p:grpSpPr>
            <p:pic>
              <p:nvPicPr>
                <p:cNvPr id="18504" name="Picture 130" descr="Catchment.jpg"/>
                <p:cNvPicPr>
                  <a:picLocks noChangeAspect="1"/>
                </p:cNvPicPr>
                <p:nvPr/>
              </p:nvPicPr>
              <p:blipFill>
                <a:blip r:embed="rId2">
                  <a:extLst>
                    <a:ext uri="{28A0092B-C50C-407E-A947-70E740481C1C}">
                      <a14:useLocalDpi xmlns:a14="http://schemas.microsoft.com/office/drawing/2010/main" val="0"/>
                    </a:ext>
                  </a:extLst>
                </a:blip>
                <a:srcRect b="39758"/>
                <a:stretch>
                  <a:fillRect/>
                </a:stretch>
              </p:blipFill>
              <p:spPr bwMode="auto">
                <a:xfrm>
                  <a:off x="0" y="1600200"/>
                  <a:ext cx="1062786" cy="72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05" name="TextBox 131"/>
                <p:cNvSpPr txBox="1">
                  <a:spLocks noChangeArrowheads="1"/>
                </p:cNvSpPr>
                <p:nvPr/>
              </p:nvSpPr>
              <p:spPr bwMode="auto">
                <a:xfrm>
                  <a:off x="0" y="1371600"/>
                  <a:ext cx="1066800" cy="25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000" b="1" dirty="0" smtClean="0">
                      <a:solidFill>
                        <a:srgbClr val="000000"/>
                      </a:solidFill>
                      <a:latin typeface="Franklin Gothic Book" pitchFamily="34" charset="0"/>
                    </a:rPr>
                    <a:t>Catchment</a:t>
                  </a:r>
                </a:p>
              </p:txBody>
            </p:sp>
          </p:grpSp>
          <p:sp>
            <p:nvSpPr>
              <p:cNvPr id="82" name="Can 81"/>
              <p:cNvSpPr/>
              <p:nvPr/>
            </p:nvSpPr>
            <p:spPr>
              <a:xfrm>
                <a:off x="8001157" y="5486841"/>
                <a:ext cx="914018" cy="609946"/>
              </a:xfrm>
              <a:prstGeom prst="can">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Sewerage reservoir</a:t>
                </a:r>
              </a:p>
            </p:txBody>
          </p:sp>
          <p:sp>
            <p:nvSpPr>
              <p:cNvPr id="83" name="Right Arrow 82"/>
              <p:cNvSpPr/>
              <p:nvPr/>
            </p:nvSpPr>
            <p:spPr>
              <a:xfrm rot="1813616">
                <a:off x="6689881" y="2570487"/>
                <a:ext cx="1325811" cy="312292"/>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sz="1000" b="1" dirty="0">
                    <a:solidFill>
                      <a:prstClr val="black"/>
                    </a:solidFill>
                    <a:latin typeface="Franklin Gothic Book" pitchFamily="34" charset="0"/>
                  </a:rPr>
                  <a:t>Connector pipeline</a:t>
                </a:r>
              </a:p>
            </p:txBody>
          </p:sp>
          <p:sp>
            <p:nvSpPr>
              <p:cNvPr id="84" name="Right Arrow 83"/>
              <p:cNvSpPr/>
              <p:nvPr/>
            </p:nvSpPr>
            <p:spPr>
              <a:xfrm rot="10641564">
                <a:off x="7468249" y="5839797"/>
                <a:ext cx="528064" cy="157772"/>
              </a:xfrm>
              <a:prstGeom prst="rightArrow">
                <a:avLst>
                  <a:gd name="adj1" fmla="val 50000"/>
                  <a:gd name="adj2" fmla="val 0"/>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85" name="Right Arrow 84"/>
              <p:cNvSpPr/>
              <p:nvPr/>
            </p:nvSpPr>
            <p:spPr>
              <a:xfrm rot="2072435">
                <a:off x="5591767" y="5218465"/>
                <a:ext cx="1031904" cy="312292"/>
              </a:xfrm>
              <a:prstGeom prst="rightArrow">
                <a:avLst>
                  <a:gd name="adj1" fmla="val 50000"/>
                  <a:gd name="adj2" fmla="val 0"/>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Outfall sewer</a:t>
                </a:r>
              </a:p>
            </p:txBody>
          </p:sp>
          <p:sp>
            <p:nvSpPr>
              <p:cNvPr id="86" name="Left Arrow 85"/>
              <p:cNvSpPr/>
              <p:nvPr/>
            </p:nvSpPr>
            <p:spPr>
              <a:xfrm rot="20807405">
                <a:off x="4834392" y="4741894"/>
                <a:ext cx="3044035" cy="315545"/>
              </a:xfrm>
              <a:prstGeom prst="leftArrow">
                <a:avLst>
                  <a:gd name="adj1" fmla="val 47250"/>
                  <a:gd name="adj2" fmla="val 50000"/>
                </a:avLst>
              </a:prstGeom>
              <a:solidFill>
                <a:srgbClr val="FF339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Collector sewer</a:t>
                </a:r>
              </a:p>
            </p:txBody>
          </p:sp>
          <p:grpSp>
            <p:nvGrpSpPr>
              <p:cNvPr id="18456" name="Group 59"/>
              <p:cNvGrpSpPr>
                <a:grpSpLocks/>
              </p:cNvGrpSpPr>
              <p:nvPr/>
            </p:nvGrpSpPr>
            <p:grpSpPr bwMode="auto">
              <a:xfrm>
                <a:off x="7378821" y="3048000"/>
                <a:ext cx="1536579" cy="1719743"/>
                <a:chOff x="6953308" y="3642066"/>
                <a:chExt cx="1536579" cy="1719743"/>
              </a:xfrm>
            </p:grpSpPr>
            <p:grpSp>
              <p:nvGrpSpPr>
                <p:cNvPr id="18490" name="Group 57"/>
                <p:cNvGrpSpPr>
                  <a:grpSpLocks/>
                </p:cNvGrpSpPr>
                <p:nvPr/>
              </p:nvGrpSpPr>
              <p:grpSpPr bwMode="auto">
                <a:xfrm>
                  <a:off x="7162800" y="3886200"/>
                  <a:ext cx="1327087" cy="1475609"/>
                  <a:chOff x="5029201" y="3352800"/>
                  <a:chExt cx="1327087" cy="1475609"/>
                </a:xfrm>
              </p:grpSpPr>
              <p:grpSp>
                <p:nvGrpSpPr>
                  <p:cNvPr id="18492" name="Group 56"/>
                  <p:cNvGrpSpPr>
                    <a:grpSpLocks/>
                  </p:cNvGrpSpPr>
                  <p:nvPr/>
                </p:nvGrpSpPr>
                <p:grpSpPr bwMode="auto">
                  <a:xfrm>
                    <a:off x="5105400" y="3352800"/>
                    <a:ext cx="1066800" cy="1015473"/>
                    <a:chOff x="5105400" y="3352800"/>
                    <a:chExt cx="1066800" cy="1015473"/>
                  </a:xfrm>
                </p:grpSpPr>
                <p:sp>
                  <p:nvSpPr>
                    <p:cNvPr id="127" name="Rectangle 126"/>
                    <p:cNvSpPr/>
                    <p:nvPr/>
                  </p:nvSpPr>
                  <p:spPr>
                    <a:xfrm rot="3854390">
                      <a:off x="5200711" y="3338468"/>
                      <a:ext cx="876697" cy="10658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cxnSp>
                  <p:nvCxnSpPr>
                    <p:cNvPr id="128" name="Straight Connector 127"/>
                    <p:cNvCxnSpPr/>
                    <p:nvPr/>
                  </p:nvCxnSpPr>
                  <p:spPr>
                    <a:xfrm rot="16200000" flipH="1">
                      <a:off x="5251081" y="3675901"/>
                      <a:ext cx="790490" cy="36980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H="1">
                      <a:off x="5013701" y="3788136"/>
                      <a:ext cx="788864" cy="37142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490896" y="3562858"/>
                      <a:ext cx="788863" cy="36980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93" name="Group 119"/>
                  <p:cNvGrpSpPr>
                    <a:grpSpLocks/>
                  </p:cNvGrpSpPr>
                  <p:nvPr/>
                </p:nvGrpSpPr>
                <p:grpSpPr bwMode="auto">
                  <a:xfrm>
                    <a:off x="5029201" y="3581400"/>
                    <a:ext cx="1327087" cy="1247009"/>
                    <a:chOff x="5029201" y="3581400"/>
                    <a:chExt cx="1327087" cy="1247009"/>
                  </a:xfrm>
                </p:grpSpPr>
                <p:cxnSp>
                  <p:nvCxnSpPr>
                    <p:cNvPr id="121" name="Straight Connector 120"/>
                    <p:cNvCxnSpPr/>
                    <p:nvPr/>
                  </p:nvCxnSpPr>
                  <p:spPr>
                    <a:xfrm rot="16200000" flipH="1">
                      <a:off x="5737182" y="3794637"/>
                      <a:ext cx="783984" cy="36980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flipH="1">
                      <a:off x="5508677" y="3907686"/>
                      <a:ext cx="783984" cy="37142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H="1">
                      <a:off x="5279360" y="4023163"/>
                      <a:ext cx="785610" cy="3698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43"/>
                    <p:cNvCxnSpPr/>
                    <p:nvPr/>
                  </p:nvCxnSpPr>
                  <p:spPr>
                    <a:xfrm rot="16200000" flipH="1">
                      <a:off x="5054090" y="4139448"/>
                      <a:ext cx="783984" cy="3665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432356" y="4386170"/>
                      <a:ext cx="923707" cy="4359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53"/>
                    <p:cNvCxnSpPr/>
                    <p:nvPr/>
                  </p:nvCxnSpPr>
                  <p:spPr>
                    <a:xfrm rot="16200000" flipH="1">
                      <a:off x="4825586" y="4254111"/>
                      <a:ext cx="783984" cy="36496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18491" name="TextBox 117"/>
                <p:cNvSpPr txBox="1">
                  <a:spLocks noChangeArrowheads="1"/>
                </p:cNvSpPr>
                <p:nvPr/>
              </p:nvSpPr>
              <p:spPr bwMode="auto">
                <a:xfrm rot="-1588660">
                  <a:off x="6953308" y="3642066"/>
                  <a:ext cx="1091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000" smtClean="0">
                      <a:solidFill>
                        <a:srgbClr val="000000"/>
                      </a:solidFill>
                      <a:latin typeface="Franklin Gothic Book" pitchFamily="34" charset="0"/>
                    </a:rPr>
                    <a:t>Internal pipeline </a:t>
                  </a:r>
                </a:p>
                <a:p>
                  <a:pPr algn="ctr" eaLnBrk="1" hangingPunct="1"/>
                  <a:r>
                    <a:rPr lang="en-ZA" altLang="en-US" sz="1000" smtClean="0">
                      <a:solidFill>
                        <a:srgbClr val="000000"/>
                      </a:solidFill>
                      <a:latin typeface="Franklin Gothic Book" pitchFamily="34" charset="0"/>
                    </a:rPr>
                    <a:t>network</a:t>
                  </a:r>
                </a:p>
              </p:txBody>
            </p:sp>
          </p:grpSp>
          <p:sp>
            <p:nvSpPr>
              <p:cNvPr id="88" name="Flowchart: Sequential Access Storage 87"/>
              <p:cNvSpPr/>
              <p:nvPr/>
            </p:nvSpPr>
            <p:spPr>
              <a:xfrm>
                <a:off x="6477000" y="5410200"/>
                <a:ext cx="1066800" cy="569614"/>
              </a:xfrm>
              <a:prstGeom prst="flowChartMagneticTape">
                <a:avLst/>
              </a:prstGeom>
              <a:solidFill>
                <a:schemeClr val="accent6">
                  <a:lumMod val="20000"/>
                  <a:lumOff val="80000"/>
                </a:schemeClr>
              </a:solidFill>
              <a:ln w="3175">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Sewerage pump station</a:t>
                </a:r>
              </a:p>
            </p:txBody>
          </p:sp>
          <p:sp>
            <p:nvSpPr>
              <p:cNvPr id="89" name="Right Arrow 88"/>
              <p:cNvSpPr/>
              <p:nvPr/>
            </p:nvSpPr>
            <p:spPr>
              <a:xfrm rot="19923191">
                <a:off x="3676527" y="2772176"/>
                <a:ext cx="2498209" cy="382232"/>
              </a:xfrm>
              <a:prstGeom prst="rightArrow">
                <a:avLst>
                  <a:gd name="adj1" fmla="val 50000"/>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a:solidFill>
                      <a:prstClr val="white"/>
                    </a:solidFill>
                    <a:latin typeface="Franklin Gothic Book" pitchFamily="34" charset="0"/>
                  </a:rPr>
                  <a:t>To other settlements</a:t>
                </a:r>
              </a:p>
            </p:txBody>
          </p:sp>
          <p:sp>
            <p:nvSpPr>
              <p:cNvPr id="90" name="Cube 89"/>
              <p:cNvSpPr/>
              <p:nvPr/>
            </p:nvSpPr>
            <p:spPr>
              <a:xfrm>
                <a:off x="1599801" y="2899045"/>
                <a:ext cx="1219230" cy="533499"/>
              </a:xfrm>
              <a:prstGeom prst="cube">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a:solidFill>
                      <a:prstClr val="black"/>
                    </a:solidFill>
                    <a:latin typeface="Franklin Gothic Book" pitchFamily="34" charset="0"/>
                  </a:rPr>
                  <a:t>Water treatment works</a:t>
                </a:r>
              </a:p>
            </p:txBody>
          </p:sp>
          <p:sp>
            <p:nvSpPr>
              <p:cNvPr id="91" name="Flowchart: Sequential Access Storage 90"/>
              <p:cNvSpPr/>
              <p:nvPr/>
            </p:nvSpPr>
            <p:spPr>
              <a:xfrm rot="20152288">
                <a:off x="3449146" y="1956646"/>
                <a:ext cx="1042574" cy="916772"/>
              </a:xfrm>
              <a:prstGeom prst="flowChartMagneticTape">
                <a:avLst/>
              </a:prstGeom>
              <a:solidFill>
                <a:schemeClr val="accent5">
                  <a:lumMod val="20000"/>
                  <a:lumOff val="80000"/>
                </a:schemeClr>
              </a:solidFill>
              <a:ln w="3175">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a:solidFill>
                      <a:prstClr val="black"/>
                    </a:solidFill>
                    <a:latin typeface="Franklin Gothic Book" pitchFamily="34" charset="0"/>
                  </a:rPr>
                  <a:t>Pumping</a:t>
                </a:r>
                <a:r>
                  <a:rPr lang="en-ZA" sz="1000" dirty="0">
                    <a:solidFill>
                      <a:prstClr val="black"/>
                    </a:solidFill>
                    <a:latin typeface="Franklin Gothic Book" pitchFamily="34" charset="0"/>
                  </a:rPr>
                  <a:t> station</a:t>
                </a:r>
              </a:p>
            </p:txBody>
          </p:sp>
          <p:sp>
            <p:nvSpPr>
              <p:cNvPr id="92" name="Left Arrow 91"/>
              <p:cNvSpPr/>
              <p:nvPr/>
            </p:nvSpPr>
            <p:spPr>
              <a:xfrm rot="20513857">
                <a:off x="2029357" y="5787748"/>
                <a:ext cx="1771516" cy="313918"/>
              </a:xfrm>
              <a:prstGeom prst="leftArrow">
                <a:avLst>
                  <a:gd name="adj1" fmla="val 47250"/>
                  <a:gd name="adj2" fmla="val 50000"/>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Treated effluent outfall</a:t>
                </a:r>
              </a:p>
            </p:txBody>
          </p:sp>
          <p:sp>
            <p:nvSpPr>
              <p:cNvPr id="18466" name="TextBox 92"/>
              <p:cNvSpPr txBox="1">
                <a:spLocks noChangeArrowheads="1"/>
              </p:cNvSpPr>
              <p:nvPr/>
            </p:nvSpPr>
            <p:spPr bwMode="auto">
              <a:xfrm>
                <a:off x="304799" y="382814"/>
                <a:ext cx="2019811" cy="96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100" b="1" smtClean="0">
                    <a:solidFill>
                      <a:srgbClr val="000000"/>
                    </a:solidFill>
                    <a:latin typeface="Franklin Gothic Book" pitchFamily="34" charset="0"/>
                  </a:rPr>
                  <a:t>Resource development</a:t>
                </a:r>
              </a:p>
              <a:p>
                <a:pPr algn="ctr" eaLnBrk="1" hangingPunct="1"/>
                <a:r>
                  <a:rPr lang="en-ZA" altLang="en-US" sz="1100" b="1" smtClean="0">
                    <a:solidFill>
                      <a:srgbClr val="000000"/>
                    </a:solidFill>
                    <a:latin typeface="Franklin Gothic Book" pitchFamily="34" charset="0"/>
                  </a:rPr>
                  <a:t>DWS</a:t>
                </a:r>
              </a:p>
              <a:p>
                <a:pPr algn="ctr" eaLnBrk="1" hangingPunct="1"/>
                <a:r>
                  <a:rPr lang="en-ZA" altLang="en-US" sz="1100" b="1" smtClean="0">
                    <a:solidFill>
                      <a:srgbClr val="000000"/>
                    </a:solidFill>
                    <a:latin typeface="Franklin Gothic Book" pitchFamily="34" charset="0"/>
                  </a:rPr>
                  <a:t>Catchment Management Agency </a:t>
                </a:r>
              </a:p>
              <a:p>
                <a:pPr algn="ctr" eaLnBrk="1" hangingPunct="1"/>
                <a:r>
                  <a:rPr lang="en-ZA" altLang="en-US" sz="1100" b="1" smtClean="0">
                    <a:solidFill>
                      <a:srgbClr val="000000"/>
                    </a:solidFill>
                    <a:latin typeface="Franklin Gothic Book" pitchFamily="34" charset="0"/>
                  </a:rPr>
                  <a:t>Water user Association  </a:t>
                </a:r>
              </a:p>
            </p:txBody>
          </p:sp>
          <p:sp>
            <p:nvSpPr>
              <p:cNvPr id="18467" name="TextBox 93"/>
              <p:cNvSpPr txBox="1">
                <a:spLocks noChangeArrowheads="1"/>
              </p:cNvSpPr>
              <p:nvPr/>
            </p:nvSpPr>
            <p:spPr bwMode="auto">
              <a:xfrm>
                <a:off x="3124200" y="691345"/>
                <a:ext cx="1467459" cy="4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100" b="1" smtClean="0">
                    <a:solidFill>
                      <a:srgbClr val="000000"/>
                    </a:solidFill>
                    <a:latin typeface="Franklin Gothic Book" pitchFamily="34" charset="0"/>
                  </a:rPr>
                  <a:t>Bulk infrastructure:</a:t>
                </a:r>
              </a:p>
              <a:p>
                <a:pPr algn="ctr" eaLnBrk="1" hangingPunct="1"/>
                <a:r>
                  <a:rPr lang="en-ZA" altLang="en-US" sz="1100" b="1" smtClean="0">
                    <a:solidFill>
                      <a:srgbClr val="000000"/>
                    </a:solidFill>
                    <a:latin typeface="Franklin Gothic Book" pitchFamily="34" charset="0"/>
                  </a:rPr>
                  <a:t>Water Boards</a:t>
                </a:r>
              </a:p>
            </p:txBody>
          </p:sp>
          <p:sp>
            <p:nvSpPr>
              <p:cNvPr id="18468" name="TextBox 94"/>
              <p:cNvSpPr txBox="1">
                <a:spLocks noChangeArrowheads="1"/>
              </p:cNvSpPr>
              <p:nvPr/>
            </p:nvSpPr>
            <p:spPr bwMode="auto">
              <a:xfrm>
                <a:off x="5791200" y="914400"/>
                <a:ext cx="121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100" b="1" smtClean="0">
                    <a:solidFill>
                      <a:srgbClr val="000000"/>
                    </a:solidFill>
                    <a:latin typeface="Franklin Gothic Book" pitchFamily="34" charset="0"/>
                  </a:rPr>
                  <a:t>Connector infrastructure</a:t>
                </a:r>
              </a:p>
            </p:txBody>
          </p:sp>
          <p:sp>
            <p:nvSpPr>
              <p:cNvPr id="18469" name="TextBox 95"/>
              <p:cNvSpPr txBox="1">
                <a:spLocks noChangeArrowheads="1"/>
              </p:cNvSpPr>
              <p:nvPr/>
            </p:nvSpPr>
            <p:spPr bwMode="auto">
              <a:xfrm>
                <a:off x="7620000" y="914400"/>
                <a:ext cx="121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100" b="1" smtClean="0">
                    <a:solidFill>
                      <a:srgbClr val="000000"/>
                    </a:solidFill>
                    <a:latin typeface="Franklin Gothic Book" pitchFamily="34" charset="0"/>
                  </a:rPr>
                  <a:t>Internal infrastructure</a:t>
                </a:r>
              </a:p>
            </p:txBody>
          </p:sp>
          <p:sp>
            <p:nvSpPr>
              <p:cNvPr id="18470" name="TextBox 96"/>
              <p:cNvSpPr txBox="1">
                <a:spLocks noChangeArrowheads="1"/>
              </p:cNvSpPr>
              <p:nvPr/>
            </p:nvSpPr>
            <p:spPr bwMode="auto">
              <a:xfrm>
                <a:off x="5751778" y="382814"/>
                <a:ext cx="3124200" cy="47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200" b="1" smtClean="0">
                    <a:solidFill>
                      <a:srgbClr val="000000"/>
                    </a:solidFill>
                    <a:latin typeface="Franklin Gothic Book" pitchFamily="34" charset="0"/>
                  </a:rPr>
                  <a:t>Distribution  infrastructure</a:t>
                </a:r>
              </a:p>
              <a:p>
                <a:pPr algn="ctr" eaLnBrk="1" hangingPunct="1"/>
                <a:r>
                  <a:rPr lang="en-ZA" altLang="en-US" sz="1200" b="1" smtClean="0">
                    <a:solidFill>
                      <a:srgbClr val="000000"/>
                    </a:solidFill>
                    <a:latin typeface="Franklin Gothic Book" pitchFamily="34" charset="0"/>
                  </a:rPr>
                  <a:t>Water Service Authorities</a:t>
                </a:r>
              </a:p>
            </p:txBody>
          </p:sp>
          <p:sp>
            <p:nvSpPr>
              <p:cNvPr id="18471" name="TextBox 97"/>
              <p:cNvSpPr txBox="1">
                <a:spLocks noChangeArrowheads="1"/>
              </p:cNvSpPr>
              <p:nvPr/>
            </p:nvSpPr>
            <p:spPr bwMode="auto">
              <a:xfrm rot="3674028">
                <a:off x="469908" y="4201729"/>
                <a:ext cx="121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000" smtClean="0">
                    <a:solidFill>
                      <a:srgbClr val="000000"/>
                    </a:solidFill>
                    <a:latin typeface="Franklin Gothic Book" pitchFamily="34" charset="0"/>
                  </a:rPr>
                  <a:t>River</a:t>
                </a:r>
              </a:p>
            </p:txBody>
          </p:sp>
          <p:sp>
            <p:nvSpPr>
              <p:cNvPr id="18472" name="TextBox 98"/>
              <p:cNvSpPr txBox="1">
                <a:spLocks noChangeArrowheads="1"/>
              </p:cNvSpPr>
              <p:nvPr/>
            </p:nvSpPr>
            <p:spPr bwMode="auto">
              <a:xfrm>
                <a:off x="36925" y="6093669"/>
                <a:ext cx="1752600" cy="47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200" b="1" dirty="0" smtClean="0">
                    <a:solidFill>
                      <a:srgbClr val="000000"/>
                    </a:solidFill>
                    <a:latin typeface="Franklin Gothic Book" pitchFamily="34" charset="0"/>
                  </a:rPr>
                  <a:t>Assimilative capacity of receiving water body</a:t>
                </a:r>
              </a:p>
            </p:txBody>
          </p:sp>
          <p:cxnSp>
            <p:nvCxnSpPr>
              <p:cNvPr id="100" name="Straight Connector 99"/>
              <p:cNvCxnSpPr/>
              <p:nvPr/>
            </p:nvCxnSpPr>
            <p:spPr>
              <a:xfrm rot="5400000">
                <a:off x="686784" y="1980065"/>
                <a:ext cx="1524052" cy="1615"/>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859643" y="1980878"/>
                <a:ext cx="1522425" cy="1615"/>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51260" y="1371740"/>
                <a:ext cx="1296743" cy="162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1448003" y="1371740"/>
                <a:ext cx="4266495" cy="162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714497" y="1371740"/>
                <a:ext cx="1905550" cy="162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620047" y="1371740"/>
                <a:ext cx="1295128" cy="162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5714497" y="913060"/>
                <a:ext cx="3200678" cy="162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ight Arrow 106"/>
              <p:cNvSpPr/>
              <p:nvPr/>
            </p:nvSpPr>
            <p:spPr>
              <a:xfrm rot="18132703">
                <a:off x="5260146" y="2890683"/>
                <a:ext cx="1512666" cy="387570"/>
              </a:xfrm>
              <a:prstGeom prst="rightArrow">
                <a:avLst>
                  <a:gd name="adj1" fmla="val 50000"/>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a:solidFill>
                      <a:prstClr val="white"/>
                    </a:solidFill>
                    <a:latin typeface="Franklin Gothic Book" pitchFamily="34" charset="0"/>
                  </a:rPr>
                  <a:t>To industry</a:t>
                </a:r>
              </a:p>
            </p:txBody>
          </p:sp>
          <p:sp>
            <p:nvSpPr>
              <p:cNvPr id="108" name="Right Arrow 107"/>
              <p:cNvSpPr/>
              <p:nvPr/>
            </p:nvSpPr>
            <p:spPr>
              <a:xfrm rot="6548321">
                <a:off x="4249890" y="4706217"/>
                <a:ext cx="1104408" cy="255150"/>
              </a:xfrm>
              <a:prstGeom prst="rightArrow">
                <a:avLst>
                  <a:gd name="adj1" fmla="val 50000"/>
                  <a:gd name="adj2" fmla="val 0"/>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grpSp>
            <p:nvGrpSpPr>
              <p:cNvPr id="18482" name="Group 85"/>
              <p:cNvGrpSpPr>
                <a:grpSpLocks/>
              </p:cNvGrpSpPr>
              <p:nvPr/>
            </p:nvGrpSpPr>
            <p:grpSpPr bwMode="auto">
              <a:xfrm>
                <a:off x="152400" y="2895600"/>
                <a:ext cx="1143000" cy="762000"/>
                <a:chOff x="152400" y="2895600"/>
                <a:chExt cx="1143000" cy="762000"/>
              </a:xfrm>
            </p:grpSpPr>
            <p:pic>
              <p:nvPicPr>
                <p:cNvPr id="18488" name="Picture 114" descr="D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112776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9" name="TextBox 115"/>
                <p:cNvSpPr txBox="1">
                  <a:spLocks noChangeArrowheads="1"/>
                </p:cNvSpPr>
                <p:nvPr/>
              </p:nvSpPr>
              <p:spPr bwMode="auto">
                <a:xfrm>
                  <a:off x="609600" y="2895600"/>
                  <a:ext cx="685800" cy="25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000" b="1" dirty="0" smtClean="0">
                      <a:solidFill>
                        <a:srgbClr val="000000"/>
                      </a:solidFill>
                      <a:latin typeface="Franklin Gothic Book" pitchFamily="34" charset="0"/>
                    </a:rPr>
                    <a:t>Dam</a:t>
                  </a:r>
                </a:p>
              </p:txBody>
            </p:sp>
          </p:grpSp>
          <p:pic>
            <p:nvPicPr>
              <p:cNvPr id="18483" name="Picture 109" descr="Industry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1371600" cy="65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4" name="Picture 110" descr="Settlemen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3488">
                <a:off x="3099828" y="3395326"/>
                <a:ext cx="111554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5" name="TextBox 111">
                <a:hlinkClick r:id="rId6" action="ppaction://hlinksldjump"/>
              </p:cNvPr>
              <p:cNvSpPr txBox="1">
                <a:spLocks noChangeArrowheads="1"/>
              </p:cNvSpPr>
              <p:nvPr/>
            </p:nvSpPr>
            <p:spPr bwMode="auto">
              <a:xfrm>
                <a:off x="2453905" y="6093669"/>
                <a:ext cx="2362200" cy="47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ZA" altLang="en-US" sz="1200" b="1" dirty="0" smtClean="0">
                    <a:solidFill>
                      <a:srgbClr val="000000"/>
                    </a:solidFill>
                    <a:latin typeface="Franklin Gothic Book" pitchFamily="34" charset="0"/>
                  </a:rPr>
                  <a:t>Impacts on aquatic environment and downstream water users</a:t>
                </a:r>
              </a:p>
            </p:txBody>
          </p:sp>
          <p:sp>
            <p:nvSpPr>
              <p:cNvPr id="113" name="Cube 112"/>
              <p:cNvSpPr/>
              <p:nvPr/>
            </p:nvSpPr>
            <p:spPr>
              <a:xfrm>
                <a:off x="3657149" y="5181055"/>
                <a:ext cx="1219230" cy="533499"/>
              </a:xfrm>
              <a:prstGeom prst="cube">
                <a:avLst/>
              </a:prstGeom>
              <a:solidFill>
                <a:srgbClr val="FF33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Wastewater treatment works</a:t>
                </a:r>
              </a:p>
            </p:txBody>
          </p:sp>
          <p:sp>
            <p:nvSpPr>
              <p:cNvPr id="114" name="Can 113"/>
              <p:cNvSpPr/>
              <p:nvPr/>
            </p:nvSpPr>
            <p:spPr>
              <a:xfrm>
                <a:off x="5867911" y="1828793"/>
                <a:ext cx="914018" cy="609945"/>
              </a:xfrm>
              <a:prstGeom prst="can">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dirty="0">
                    <a:solidFill>
                      <a:prstClr val="black"/>
                    </a:solidFill>
                    <a:latin typeface="Franklin Gothic Book" pitchFamily="34" charset="0"/>
                  </a:rPr>
                  <a:t>Distribution reservoir</a:t>
                </a:r>
              </a:p>
            </p:txBody>
          </p:sp>
        </p:grpSp>
        <p:sp>
          <p:nvSpPr>
            <p:cNvPr id="69" name="Rectangle 68"/>
            <p:cNvSpPr/>
            <p:nvPr/>
          </p:nvSpPr>
          <p:spPr>
            <a:xfrm>
              <a:off x="64883" y="534081"/>
              <a:ext cx="532908" cy="6099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white"/>
                  </a:solidFill>
                  <a:latin typeface="Franklin Gothic Book" pitchFamily="34" charset="0"/>
                </a:rPr>
                <a:t>1</a:t>
              </a:r>
            </a:p>
          </p:txBody>
        </p:sp>
        <p:sp>
          <p:nvSpPr>
            <p:cNvPr id="70" name="Rectangle 69"/>
            <p:cNvSpPr/>
            <p:nvPr/>
          </p:nvSpPr>
          <p:spPr>
            <a:xfrm>
              <a:off x="2666443" y="685347"/>
              <a:ext cx="534524" cy="6099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white"/>
                  </a:solidFill>
                  <a:latin typeface="Franklin Gothic Book" pitchFamily="34" charset="0"/>
                </a:rPr>
                <a:t>2</a:t>
              </a:r>
            </a:p>
          </p:txBody>
        </p:sp>
        <p:sp>
          <p:nvSpPr>
            <p:cNvPr id="71" name="Rectangle 70"/>
            <p:cNvSpPr/>
            <p:nvPr/>
          </p:nvSpPr>
          <p:spPr>
            <a:xfrm>
              <a:off x="8381479" y="2515185"/>
              <a:ext cx="534522" cy="6083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white"/>
                  </a:solidFill>
                  <a:latin typeface="Franklin Gothic Book" pitchFamily="34" charset="0"/>
                </a:rPr>
                <a:t>3</a:t>
              </a:r>
            </a:p>
          </p:txBody>
        </p:sp>
        <p:sp>
          <p:nvSpPr>
            <p:cNvPr id="72" name="Rectangle 71"/>
            <p:cNvSpPr/>
            <p:nvPr/>
          </p:nvSpPr>
          <p:spPr>
            <a:xfrm>
              <a:off x="1981737" y="5333948"/>
              <a:ext cx="532908" cy="6099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white"/>
                  </a:solidFill>
                  <a:latin typeface="Franklin Gothic Book" pitchFamily="34" charset="0"/>
                </a:rPr>
                <a:t>5</a:t>
              </a:r>
            </a:p>
          </p:txBody>
        </p:sp>
        <p:sp>
          <p:nvSpPr>
            <p:cNvPr id="73" name="Rectangle 72"/>
            <p:cNvSpPr/>
            <p:nvPr/>
          </p:nvSpPr>
          <p:spPr>
            <a:xfrm>
              <a:off x="4039085" y="4496290"/>
              <a:ext cx="532908" cy="6083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white"/>
                  </a:solidFill>
                  <a:latin typeface="Franklin Gothic Book" pitchFamily="34" charset="0"/>
                </a:rPr>
                <a:t>4</a:t>
              </a:r>
            </a:p>
          </p:txBody>
        </p:sp>
      </p:grpSp>
    </p:spTree>
    <p:extLst>
      <p:ext uri="{BB962C8B-B14F-4D97-AF65-F5344CB8AC3E}">
        <p14:creationId xmlns:p14="http://schemas.microsoft.com/office/powerpoint/2010/main" val="222189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Current water use by sector </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1255" y="1418897"/>
            <a:ext cx="7972746" cy="4903075"/>
          </a:xfrm>
        </p:spPr>
      </p:pic>
      <p:sp>
        <p:nvSpPr>
          <p:cNvPr id="4" name="Slide Number Placeholder 3"/>
          <p:cNvSpPr>
            <a:spLocks noGrp="1"/>
          </p:cNvSpPr>
          <p:nvPr>
            <p:ph type="sldNum" sz="quarter" idx="12"/>
          </p:nvPr>
        </p:nvSpPr>
        <p:spPr/>
        <p:txBody>
          <a:bodyPr/>
          <a:lstStyle/>
          <a:p>
            <a:pPr>
              <a:defRPr/>
            </a:pPr>
            <a:fld id="{5C0797BB-06AB-4716-97B6-3E225C79E4C4}" type="slidenum">
              <a:rPr lang="en-US" smtClean="0"/>
              <a:pPr>
                <a:defRPr/>
              </a:pPr>
              <a:t>14</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71255" y="102740"/>
            <a:ext cx="357293" cy="1569660"/>
          </a:xfrm>
          <a:prstGeom prst="rect">
            <a:avLst/>
          </a:prstGeom>
          <a:solidFill>
            <a:schemeClr val="bg1"/>
          </a:solidFill>
        </p:spPr>
        <p:txBody>
          <a:bodyPr wrap="square" rtlCol="0">
            <a:spAutoFit/>
          </a:bodyPr>
          <a:lstStyle/>
          <a:p>
            <a:endParaRPr lang="en-ZA" dirty="0" smtClean="0"/>
          </a:p>
          <a:p>
            <a:endParaRPr lang="en-ZA" dirty="0"/>
          </a:p>
          <a:p>
            <a:endParaRPr lang="en-ZA" dirty="0" smtClean="0"/>
          </a:p>
          <a:p>
            <a:endParaRPr lang="en-ZA" dirty="0"/>
          </a:p>
        </p:txBody>
      </p:sp>
    </p:spTree>
    <p:extLst>
      <p:ext uri="{BB962C8B-B14F-4D97-AF65-F5344CB8AC3E}">
        <p14:creationId xmlns:p14="http://schemas.microsoft.com/office/powerpoint/2010/main" val="968353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791D-9A17-4926-ADA4-593B74B77F30}"/>
              </a:ext>
            </a:extLst>
          </p:cNvPr>
          <p:cNvSpPr>
            <a:spLocks noGrp="1"/>
          </p:cNvSpPr>
          <p:nvPr>
            <p:ph type="title"/>
          </p:nvPr>
        </p:nvSpPr>
        <p:spPr>
          <a:xfrm>
            <a:off x="832208" y="128539"/>
            <a:ext cx="8229600" cy="977360"/>
          </a:xfrm>
        </p:spPr>
        <p:txBody>
          <a:bodyPr/>
          <a:lstStyle/>
          <a:p>
            <a:r>
              <a:rPr lang="en-ZA" sz="3600" b="1" dirty="0"/>
              <a:t>GDP Contribution per Sector versus </a:t>
            </a:r>
            <a:r>
              <a:rPr lang="en-ZA" sz="3600" b="1" dirty="0" smtClean="0"/>
              <a:t/>
            </a:r>
            <a:br>
              <a:rPr lang="en-ZA" sz="3600" b="1" dirty="0" smtClean="0"/>
            </a:br>
            <a:r>
              <a:rPr lang="en-ZA" sz="3600" b="1" dirty="0" smtClean="0"/>
              <a:t>Water </a:t>
            </a:r>
            <a:r>
              <a:rPr lang="en-ZA" sz="3600" b="1" dirty="0"/>
              <a:t>Use per Sector</a:t>
            </a:r>
          </a:p>
        </p:txBody>
      </p:sp>
      <p:sp>
        <p:nvSpPr>
          <p:cNvPr id="8" name="Content Placeholder 7">
            <a:extLst>
              <a:ext uri="{FF2B5EF4-FFF2-40B4-BE49-F238E27FC236}">
                <a16:creationId xmlns:a16="http://schemas.microsoft.com/office/drawing/2014/main" id="{0D3B8A79-C44A-4672-83E6-31CB81E60771}"/>
              </a:ext>
            </a:extLst>
          </p:cNvPr>
          <p:cNvSpPr>
            <a:spLocks noGrp="1"/>
          </p:cNvSpPr>
          <p:nvPr>
            <p:ph sz="half" idx="1"/>
          </p:nvPr>
        </p:nvSpPr>
        <p:spPr>
          <a:xfrm>
            <a:off x="5705998" y="1105899"/>
            <a:ext cx="3529584" cy="4846003"/>
          </a:xfrm>
        </p:spPr>
        <p:txBody>
          <a:bodyPr/>
          <a:lstStyle/>
          <a:p>
            <a:r>
              <a:rPr lang="en-ZA" dirty="0"/>
              <a:t>GDP Contribution </a:t>
            </a:r>
            <a:r>
              <a:rPr lang="en-ZA" sz="1050" dirty="0"/>
              <a:t>(Stats SA PO441)</a:t>
            </a:r>
          </a:p>
        </p:txBody>
      </p:sp>
      <p:sp>
        <p:nvSpPr>
          <p:cNvPr id="9" name="Content Placeholder 8">
            <a:extLst>
              <a:ext uri="{FF2B5EF4-FFF2-40B4-BE49-F238E27FC236}">
                <a16:creationId xmlns:a16="http://schemas.microsoft.com/office/drawing/2014/main" id="{7D8CDBBF-B97D-4C7D-9723-83D2C2B80D04}"/>
              </a:ext>
            </a:extLst>
          </p:cNvPr>
          <p:cNvSpPr>
            <a:spLocks noGrp="1"/>
          </p:cNvSpPr>
          <p:nvPr>
            <p:ph sz="half" idx="2"/>
          </p:nvPr>
        </p:nvSpPr>
        <p:spPr>
          <a:xfrm>
            <a:off x="1802158" y="2807180"/>
            <a:ext cx="3453384" cy="4846003"/>
          </a:xfrm>
        </p:spPr>
        <p:txBody>
          <a:bodyPr/>
          <a:lstStyle/>
          <a:p>
            <a:r>
              <a:rPr lang="en-ZA" dirty="0"/>
              <a:t>Water Use </a:t>
            </a:r>
            <a:r>
              <a:rPr lang="en-ZA" sz="1050" dirty="0"/>
              <a:t>(DWS Water &amp; San Master Plan)</a:t>
            </a:r>
          </a:p>
        </p:txBody>
      </p:sp>
      <p:sp>
        <p:nvSpPr>
          <p:cNvPr id="5" name="Slide Number Placeholder 4">
            <a:extLst>
              <a:ext uri="{FF2B5EF4-FFF2-40B4-BE49-F238E27FC236}">
                <a16:creationId xmlns:a16="http://schemas.microsoft.com/office/drawing/2014/main" id="{8EC56BD5-8B3F-413A-960C-14623D6C277B}"/>
              </a:ext>
            </a:extLst>
          </p:cNvPr>
          <p:cNvSpPr>
            <a:spLocks noGrp="1"/>
          </p:cNvSpPr>
          <p:nvPr>
            <p:ph type="sldNum" sz="quarter" idx="12"/>
          </p:nvPr>
        </p:nvSpPr>
        <p:spPr>
          <a:xfrm>
            <a:off x="6928208" y="6095341"/>
            <a:ext cx="2133600" cy="365125"/>
          </a:xfrm>
        </p:spPr>
        <p:txBody>
          <a:bodyPr/>
          <a:lstStyle/>
          <a:p>
            <a:fld id="{5C0797BB-06AB-4716-97B6-3E225C79E4C4}" type="slidenum">
              <a:rPr lang="en-US" smtClean="0"/>
              <a:pPr/>
              <a:t>15</a:t>
            </a:fld>
            <a:endParaRPr lang="en-US" dirty="0"/>
          </a:p>
        </p:txBody>
      </p:sp>
      <p:sp>
        <p:nvSpPr>
          <p:cNvPr id="4" name="Date Placeholder 3">
            <a:extLst>
              <a:ext uri="{FF2B5EF4-FFF2-40B4-BE49-F238E27FC236}">
                <a16:creationId xmlns:a16="http://schemas.microsoft.com/office/drawing/2014/main" id="{5BE30E43-E6B8-48E2-87F2-539E25510E55}"/>
              </a:ext>
            </a:extLst>
          </p:cNvPr>
          <p:cNvSpPr>
            <a:spLocks noGrp="1"/>
          </p:cNvSpPr>
          <p:nvPr>
            <p:ph type="dt" sz="half" idx="10"/>
          </p:nvPr>
        </p:nvSpPr>
        <p:spPr>
          <a:xfrm>
            <a:off x="-82192" y="6508090"/>
            <a:ext cx="2133600" cy="365125"/>
          </a:xfrm>
        </p:spPr>
        <p:txBody>
          <a:bodyPr/>
          <a:lstStyle/>
          <a:p>
            <a:fld id="{B188773B-E033-4A01-A933-227EC240A7D6}" type="datetime5">
              <a:rPr lang="en-US" smtClean="0"/>
              <a:pPr/>
              <a:t>25-Jan-19</a:t>
            </a:fld>
            <a:endParaRPr lang="en-US" dirty="0"/>
          </a:p>
        </p:txBody>
      </p:sp>
      <p:pic>
        <p:nvPicPr>
          <p:cNvPr id="10" name="Picture 9">
            <a:extLst>
              <a:ext uri="{FF2B5EF4-FFF2-40B4-BE49-F238E27FC236}">
                <a16:creationId xmlns:a16="http://schemas.microsoft.com/office/drawing/2014/main" id="{E5283F6B-3DAD-495A-93F9-B0AF8D22A301}"/>
              </a:ext>
            </a:extLst>
          </p:cNvPr>
          <p:cNvPicPr>
            <a:picLocks noChangeAspect="1"/>
          </p:cNvPicPr>
          <p:nvPr/>
        </p:nvPicPr>
        <p:blipFill>
          <a:blip r:embed="rId3"/>
          <a:stretch>
            <a:fillRect/>
          </a:stretch>
        </p:blipFill>
        <p:spPr>
          <a:xfrm>
            <a:off x="194744" y="2989321"/>
            <a:ext cx="5419814" cy="2975106"/>
          </a:xfrm>
          <a:prstGeom prst="rect">
            <a:avLst/>
          </a:prstGeom>
        </p:spPr>
      </p:pic>
      <p:pic>
        <p:nvPicPr>
          <p:cNvPr id="11" name="Picture 10">
            <a:extLst>
              <a:ext uri="{FF2B5EF4-FFF2-40B4-BE49-F238E27FC236}">
                <a16:creationId xmlns:a16="http://schemas.microsoft.com/office/drawing/2014/main" id="{95770204-E694-4C09-A69B-57E8F7948551}"/>
              </a:ext>
            </a:extLst>
          </p:cNvPr>
          <p:cNvPicPr>
            <a:picLocks noChangeAspect="1"/>
          </p:cNvPicPr>
          <p:nvPr/>
        </p:nvPicPr>
        <p:blipFill>
          <a:blip r:embed="rId4"/>
          <a:stretch>
            <a:fillRect/>
          </a:stretch>
        </p:blipFill>
        <p:spPr>
          <a:xfrm>
            <a:off x="4344165" y="1404235"/>
            <a:ext cx="5419814" cy="3542083"/>
          </a:xfrm>
          <a:prstGeom prst="rect">
            <a:avLst/>
          </a:prstGeom>
        </p:spPr>
      </p:pic>
      <p:sp>
        <p:nvSpPr>
          <p:cNvPr id="6" name="TextBox 5">
            <a:extLst>
              <a:ext uri="{FF2B5EF4-FFF2-40B4-BE49-F238E27FC236}">
                <a16:creationId xmlns:a16="http://schemas.microsoft.com/office/drawing/2014/main" id="{8A9AA8BD-4820-4068-B144-D50BB31702DF}"/>
              </a:ext>
            </a:extLst>
          </p:cNvPr>
          <p:cNvSpPr txBox="1"/>
          <p:nvPr/>
        </p:nvSpPr>
        <p:spPr>
          <a:xfrm>
            <a:off x="1498958" y="6092778"/>
            <a:ext cx="7319632" cy="276999"/>
          </a:xfrm>
          <a:prstGeom prst="rect">
            <a:avLst/>
          </a:prstGeom>
          <a:noFill/>
        </p:spPr>
        <p:txBody>
          <a:bodyPr wrap="none" rtlCol="0">
            <a:spAutoFit/>
          </a:bodyPr>
          <a:lstStyle/>
          <a:p>
            <a:r>
              <a:rPr lang="en-ZA" sz="1200" dirty="0"/>
              <a:t>Note that the level of assurance at which agricultural water is supplied is lower than that of other sectors. </a:t>
            </a:r>
          </a:p>
        </p:txBody>
      </p:sp>
    </p:spTree>
    <p:extLst>
      <p:ext uri="{BB962C8B-B14F-4D97-AF65-F5344CB8AC3E}">
        <p14:creationId xmlns:p14="http://schemas.microsoft.com/office/powerpoint/2010/main" val="2443201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F967D-9062-4974-BF05-459B1C891639}"/>
              </a:ext>
            </a:extLst>
          </p:cNvPr>
          <p:cNvSpPr>
            <a:spLocks noGrp="1"/>
          </p:cNvSpPr>
          <p:nvPr>
            <p:ph type="title"/>
          </p:nvPr>
        </p:nvSpPr>
        <p:spPr>
          <a:xfrm>
            <a:off x="1528548" y="99274"/>
            <a:ext cx="7615451" cy="614948"/>
          </a:xfrm>
        </p:spPr>
        <p:txBody>
          <a:bodyPr>
            <a:normAutofit fontScale="90000"/>
          </a:bodyPr>
          <a:lstStyle/>
          <a:p>
            <a:pPr algn="l"/>
            <a:r>
              <a:rPr lang="en-US" dirty="0"/>
              <a:t>Problem statement/Key challenges (1) </a:t>
            </a:r>
            <a:endParaRPr lang="en-ZA" sz="2800" dirty="0">
              <a:solidFill>
                <a:schemeClr val="accent5">
                  <a:lumMod val="50000"/>
                </a:schemeClr>
              </a:solidFill>
            </a:endParaRPr>
          </a:p>
        </p:txBody>
      </p:sp>
      <p:sp>
        <p:nvSpPr>
          <p:cNvPr id="3" name="Content Placeholder 2"/>
          <p:cNvSpPr>
            <a:spLocks noGrp="1"/>
          </p:cNvSpPr>
          <p:nvPr>
            <p:ph idx="1"/>
          </p:nvPr>
        </p:nvSpPr>
        <p:spPr>
          <a:xfrm>
            <a:off x="1428108" y="986315"/>
            <a:ext cx="7715892" cy="5854290"/>
          </a:xfrm>
        </p:spPr>
        <p:txBody>
          <a:bodyPr>
            <a:normAutofit/>
          </a:bodyPr>
          <a:lstStyle/>
          <a:p>
            <a:pPr marL="57150" indent="0">
              <a:buNone/>
            </a:pPr>
            <a:r>
              <a:rPr lang="en-ZA" sz="2000" dirty="0"/>
              <a:t>The master plan highlights the key challenges in the water sector .  In this presentation the focus is only on those key challenges relevant to </a:t>
            </a:r>
            <a:r>
              <a:rPr lang="en-ZA" sz="2000" dirty="0" err="1"/>
              <a:t>CoGTA</a:t>
            </a:r>
            <a:endParaRPr lang="en-ZA" sz="2000" dirty="0"/>
          </a:p>
          <a:p>
            <a:pPr marL="400050"/>
            <a:r>
              <a:rPr lang="en-ZA" sz="2000" dirty="0" smtClean="0">
                <a:cs typeface="Arial" panose="020B0604020202020204" pitchFamily="34" charset="0"/>
              </a:rPr>
              <a:t>Over 3 million people still do not have access to a basic water supply service and 14.1 million people do not have access to safe sanitation. </a:t>
            </a:r>
          </a:p>
          <a:p>
            <a:pPr marL="400050"/>
            <a:r>
              <a:rPr lang="en-ZA" sz="2000" dirty="0" smtClean="0">
                <a:cs typeface="Arial" panose="020B0604020202020204" pitchFamily="34" charset="0"/>
              </a:rPr>
              <a:t>Past 20 years, the sector has failed to deliver fully on its mandate for water allocation reform (reallocation to address racial and gender discrimination). </a:t>
            </a:r>
          </a:p>
          <a:p>
            <a:pPr marL="400050"/>
            <a:r>
              <a:rPr lang="en-ZA" sz="2000" dirty="0" smtClean="0">
                <a:cs typeface="Arial" panose="020B0604020202020204" pitchFamily="34" charset="0"/>
              </a:rPr>
              <a:t>Some </a:t>
            </a:r>
            <a:r>
              <a:rPr lang="en-ZA" sz="2000" dirty="0">
                <a:cs typeface="Arial" panose="020B0604020202020204" pitchFamily="34" charset="0"/>
              </a:rPr>
              <a:t>77% of rural households are indigent and therefore entitled to free basic water which is placing a significant strain on municipalities with a low revenue base</a:t>
            </a:r>
            <a:r>
              <a:rPr lang="en-ZA" sz="2000" dirty="0" smtClean="0">
                <a:cs typeface="Arial" panose="020B0604020202020204" pitchFamily="34" charset="0"/>
              </a:rPr>
              <a:t>.</a:t>
            </a:r>
          </a:p>
          <a:p>
            <a:pPr marL="400050"/>
            <a:r>
              <a:rPr lang="en-ZA" sz="2000" dirty="0">
                <a:cs typeface="Arial" panose="020B0604020202020204" pitchFamily="34" charset="0"/>
              </a:rPr>
              <a:t>Municipalities have made little progress towards meeting water conservation targets set by the NDP with average municipal water use currently around 237 litres per person per day compared to the world average of 173 litres per person per day.</a:t>
            </a:r>
          </a:p>
          <a:p>
            <a:pPr marL="400050"/>
            <a:endParaRPr lang="en-ZA" sz="2000" dirty="0">
              <a:latin typeface="Arial" panose="020B0604020202020204" pitchFamily="34" charset="0"/>
              <a:cs typeface="Arial" panose="020B0604020202020204" pitchFamily="34" charset="0"/>
            </a:endParaRPr>
          </a:p>
          <a:p>
            <a:pPr marL="400050"/>
            <a:endParaRPr lang="en-ZA" sz="2000" dirty="0">
              <a:latin typeface="Arial" panose="020B0604020202020204" pitchFamily="34" charset="0"/>
              <a:cs typeface="Arial" panose="020B0604020202020204" pitchFamily="34" charset="0"/>
            </a:endParaRPr>
          </a:p>
          <a:p>
            <a:pPr marL="400050"/>
            <a:endParaRPr lang="en-ZA" sz="2000" dirty="0">
              <a:cs typeface="Arial" panose="020B0604020202020204" pitchFamily="34" charset="0"/>
            </a:endParaRPr>
          </a:p>
          <a:p>
            <a:pPr marL="400050"/>
            <a:endParaRPr lang="en-US" b="1" dirty="0"/>
          </a:p>
        </p:txBody>
      </p:sp>
      <p:sp>
        <p:nvSpPr>
          <p:cNvPr id="4" name="Slide Number Placeholder 3"/>
          <p:cNvSpPr>
            <a:spLocks noGrp="1"/>
          </p:cNvSpPr>
          <p:nvPr>
            <p:ph type="sldNum" sz="quarter" idx="12"/>
          </p:nvPr>
        </p:nvSpPr>
        <p:spPr/>
        <p:txBody>
          <a:bodyPr/>
          <a:lstStyle/>
          <a:p>
            <a:pPr>
              <a:defRPr/>
            </a:pPr>
            <a:fld id="{5C0797BB-06AB-4716-97B6-3E225C79E4C4}" type="slidenum">
              <a:rPr lang="en-US">
                <a:solidFill>
                  <a:srgbClr val="F79646">
                    <a:lumMod val="75000"/>
                  </a:srgbClr>
                </a:solidFill>
              </a:rPr>
              <a:pPr>
                <a:defRPr/>
              </a:pPr>
              <a:t>16</a:t>
            </a:fld>
            <a:endParaRPr lang="en-US" dirty="0">
              <a:solidFill>
                <a:srgbClr val="F79646">
                  <a:lumMod val="75000"/>
                </a:srgb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736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F967D-9062-4974-BF05-459B1C891639}"/>
              </a:ext>
            </a:extLst>
          </p:cNvPr>
          <p:cNvSpPr>
            <a:spLocks noGrp="1"/>
          </p:cNvSpPr>
          <p:nvPr>
            <p:ph type="title"/>
          </p:nvPr>
        </p:nvSpPr>
        <p:spPr>
          <a:xfrm>
            <a:off x="1528548" y="99274"/>
            <a:ext cx="7615451" cy="614948"/>
          </a:xfrm>
        </p:spPr>
        <p:txBody>
          <a:bodyPr>
            <a:normAutofit fontScale="90000"/>
          </a:bodyPr>
          <a:lstStyle/>
          <a:p>
            <a:pPr algn="l"/>
            <a:r>
              <a:rPr lang="en-US" dirty="0"/>
              <a:t>Problem statement/Key challenges </a:t>
            </a:r>
            <a:r>
              <a:rPr lang="en-US" dirty="0" smtClean="0"/>
              <a:t>(2) </a:t>
            </a:r>
            <a:endParaRPr lang="en-ZA" sz="2800" dirty="0">
              <a:solidFill>
                <a:schemeClr val="accent5">
                  <a:lumMod val="50000"/>
                </a:schemeClr>
              </a:solidFill>
            </a:endParaRPr>
          </a:p>
        </p:txBody>
      </p:sp>
      <p:sp>
        <p:nvSpPr>
          <p:cNvPr id="3" name="Content Placeholder 2"/>
          <p:cNvSpPr>
            <a:spLocks noGrp="1"/>
          </p:cNvSpPr>
          <p:nvPr>
            <p:ph idx="1"/>
          </p:nvPr>
        </p:nvSpPr>
        <p:spPr>
          <a:xfrm>
            <a:off x="1303466" y="1079347"/>
            <a:ext cx="7840534" cy="5411941"/>
          </a:xfrm>
        </p:spPr>
        <p:txBody>
          <a:bodyPr>
            <a:normAutofit lnSpcReduction="10000"/>
          </a:bodyPr>
          <a:lstStyle/>
          <a:p>
            <a:pPr marL="400050"/>
            <a:r>
              <a:rPr lang="en-ZA" dirty="0">
                <a:cs typeface="Arial" panose="020B0604020202020204" pitchFamily="34" charset="0"/>
              </a:rPr>
              <a:t>Responsibility  for water supply and sanitation (constitutionally) lies with 144 municipalities that are Water Services Authorities (WSAs). At least a third of these are regarded as dysfunctional and more than 50% have no, or very limited, technical staff. Twenty-seven priority districts have been identified as being particularly dysfunctional and requiring specific intervention (though not all are WSAs).</a:t>
            </a:r>
          </a:p>
          <a:p>
            <a:pPr marL="400050"/>
            <a:r>
              <a:rPr lang="en-ZA" dirty="0" smtClean="0">
                <a:cs typeface="Arial" panose="020B0604020202020204" pitchFamily="34" charset="0"/>
              </a:rPr>
              <a:t>The reliability of services that have been provided since the advent of democracy is declining, with only 64 % of households having access to a reliable water supply service (</a:t>
            </a:r>
            <a:r>
              <a:rPr lang="en-ZA" dirty="0" err="1" smtClean="0">
                <a:cs typeface="Arial" panose="020B0604020202020204" pitchFamily="34" charset="0"/>
              </a:rPr>
              <a:t>StatsSA</a:t>
            </a:r>
            <a:r>
              <a:rPr lang="en-ZA" dirty="0" smtClean="0">
                <a:cs typeface="Arial" panose="020B0604020202020204" pitchFamily="34" charset="0"/>
              </a:rPr>
              <a:t> General Household Survey).</a:t>
            </a:r>
          </a:p>
          <a:p>
            <a:pPr marL="400050"/>
            <a:r>
              <a:rPr lang="en-ZA" dirty="0" smtClean="0"/>
              <a:t>The </a:t>
            </a:r>
            <a:r>
              <a:rPr lang="en-ZA" dirty="0"/>
              <a:t>institutional landscape of the water sector is also overly complex and not sufficiently transformed, which is impacting the value chain. </a:t>
            </a:r>
            <a:endParaRPr lang="en-ZA" dirty="0" smtClean="0"/>
          </a:p>
          <a:p>
            <a:pPr marL="400050"/>
            <a:endParaRPr lang="en-US" sz="20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C0797BB-06AB-4716-97B6-3E225C79E4C4}" type="slidenum">
              <a:rPr lang="en-US">
                <a:solidFill>
                  <a:srgbClr val="F79646">
                    <a:lumMod val="75000"/>
                  </a:srgbClr>
                </a:solidFill>
              </a:rPr>
              <a:pPr>
                <a:defRPr/>
              </a:pPr>
              <a:t>17</a:t>
            </a:fld>
            <a:endParaRPr lang="en-US" dirty="0">
              <a:solidFill>
                <a:srgbClr val="F79646">
                  <a:lumMod val="75000"/>
                </a:srgb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36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31" y="-135826"/>
            <a:ext cx="8512669" cy="651954"/>
          </a:xfrm>
        </p:spPr>
        <p:txBody>
          <a:bodyPr/>
          <a:lstStyle/>
          <a:p>
            <a:r>
              <a:rPr lang="en-US" dirty="0" smtClean="0"/>
              <a:t>Governance of water and sanitation </a:t>
            </a:r>
            <a:endParaRPr lang="en-US" dirty="0"/>
          </a:p>
        </p:txBody>
      </p:sp>
      <p:grpSp>
        <p:nvGrpSpPr>
          <p:cNvPr id="18" name="Group 17"/>
          <p:cNvGrpSpPr/>
          <p:nvPr/>
        </p:nvGrpSpPr>
        <p:grpSpPr>
          <a:xfrm>
            <a:off x="357123" y="513076"/>
            <a:ext cx="8580629" cy="6392857"/>
            <a:chOff x="344423" y="513076"/>
            <a:chExt cx="8580629" cy="6392857"/>
          </a:xfrm>
        </p:grpSpPr>
        <p:sp>
          <p:nvSpPr>
            <p:cNvPr id="4" name="Rectangle 3"/>
            <p:cNvSpPr/>
            <p:nvPr/>
          </p:nvSpPr>
          <p:spPr>
            <a:xfrm>
              <a:off x="3366516" y="609092"/>
              <a:ext cx="2046732"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latin typeface="Arial" panose="020B0604020202020204" pitchFamily="34" charset="0"/>
                  <a:cs typeface="Arial" panose="020B0604020202020204" pitchFamily="34" charset="0"/>
                </a:rPr>
                <a:t>CONSTITUTION</a:t>
              </a:r>
              <a:endParaRPr lang="en-US" sz="1800" b="1" dirty="0">
                <a:latin typeface="Arial" panose="020B0604020202020204" pitchFamily="34" charset="0"/>
                <a:cs typeface="Arial" panose="020B0604020202020204" pitchFamily="34" charset="0"/>
              </a:endParaRPr>
            </a:p>
          </p:txBody>
        </p:sp>
        <p:sp>
          <p:nvSpPr>
            <p:cNvPr id="5" name="Rectangle 4"/>
            <p:cNvSpPr/>
            <p:nvPr/>
          </p:nvSpPr>
          <p:spPr>
            <a:xfrm>
              <a:off x="344424" y="1323848"/>
              <a:ext cx="1950720"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Premier of Province</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5906516" y="1323848"/>
              <a:ext cx="1950720"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President</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5906516" y="2138680"/>
              <a:ext cx="1950720"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Minister: </a:t>
              </a:r>
            </a:p>
            <a:p>
              <a:pPr algn="ctr"/>
              <a:r>
                <a:rPr lang="en-US" sz="1600" dirty="0" smtClean="0">
                  <a:latin typeface="Arial" panose="020B0604020202020204" pitchFamily="34" charset="0"/>
                  <a:cs typeface="Arial" panose="020B0604020202020204" pitchFamily="34" charset="0"/>
                </a:rPr>
                <a:t>Water &amp; Sanitation </a:t>
              </a:r>
              <a:endParaRPr lang="en-US" sz="1600" dirty="0">
                <a:latin typeface="Arial" panose="020B0604020202020204" pitchFamily="34" charset="0"/>
                <a:cs typeface="Arial" panose="020B0604020202020204" pitchFamily="34" charset="0"/>
              </a:endParaRPr>
            </a:p>
          </p:txBody>
        </p:sp>
        <p:sp>
          <p:nvSpPr>
            <p:cNvPr id="9" name="Rectangle 8"/>
            <p:cNvSpPr/>
            <p:nvPr/>
          </p:nvSpPr>
          <p:spPr>
            <a:xfrm>
              <a:off x="4907280" y="3570224"/>
              <a:ext cx="1109472"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latin typeface="Arial" panose="020B0604020202020204" pitchFamily="34" charset="0"/>
                  <a:cs typeface="Arial" panose="020B0604020202020204" pitchFamily="34" charset="0"/>
                </a:rPr>
                <a:t>WRC</a:t>
              </a:r>
              <a:endParaRPr lang="en-US" sz="1600" dirty="0">
                <a:latin typeface="Arial" panose="020B0604020202020204" pitchFamily="34" charset="0"/>
                <a:cs typeface="Arial" panose="020B0604020202020204" pitchFamily="34" charset="0"/>
              </a:endParaRPr>
            </a:p>
          </p:txBody>
        </p:sp>
        <p:sp>
          <p:nvSpPr>
            <p:cNvPr id="10" name="Rectangle 9"/>
            <p:cNvSpPr/>
            <p:nvPr/>
          </p:nvSpPr>
          <p:spPr>
            <a:xfrm>
              <a:off x="4907280" y="4555728"/>
              <a:ext cx="1109472" cy="74576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Water Boards </a:t>
              </a:r>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p:txBody>
        </p:sp>
        <p:sp>
          <p:nvSpPr>
            <p:cNvPr id="13" name="Rectangle 12"/>
            <p:cNvSpPr/>
            <p:nvPr/>
          </p:nvSpPr>
          <p:spPr>
            <a:xfrm>
              <a:off x="7815580" y="3570224"/>
              <a:ext cx="1109472"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CMAs </a:t>
              </a:r>
              <a:r>
                <a:rPr lang="en-US" sz="1400" dirty="0" smtClean="0">
                  <a:latin typeface="Arial" panose="020B0604020202020204" pitchFamily="34" charset="0"/>
                  <a:cs typeface="Arial" panose="020B0604020202020204" pitchFamily="34" charset="0"/>
                </a:rPr>
                <a:t>(9)</a:t>
              </a:r>
              <a:endParaRPr lang="en-US" sz="1400" dirty="0">
                <a:latin typeface="Arial" panose="020B0604020202020204" pitchFamily="34" charset="0"/>
                <a:cs typeface="Arial" panose="020B0604020202020204" pitchFamily="34" charset="0"/>
              </a:endParaRPr>
            </a:p>
          </p:txBody>
        </p:sp>
        <p:sp>
          <p:nvSpPr>
            <p:cNvPr id="15" name="Rectangle 14"/>
            <p:cNvSpPr/>
            <p:nvPr/>
          </p:nvSpPr>
          <p:spPr>
            <a:xfrm>
              <a:off x="344423" y="4655312"/>
              <a:ext cx="2411477" cy="56083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Water Service Provider </a:t>
              </a:r>
            </a:p>
            <a:p>
              <a:pPr algn="ctr"/>
              <a:r>
                <a:rPr lang="en-US" sz="1600" dirty="0" smtClean="0">
                  <a:latin typeface="Arial" panose="020B0604020202020204" pitchFamily="34" charset="0"/>
                  <a:cs typeface="Arial" panose="020B0604020202020204" pitchFamily="34" charset="0"/>
                </a:rPr>
                <a:t>[External]</a:t>
              </a:r>
              <a:endParaRPr lang="en-US" sz="1600" dirty="0">
                <a:latin typeface="Arial" panose="020B0604020202020204" pitchFamily="34" charset="0"/>
                <a:cs typeface="Arial" panose="020B0604020202020204" pitchFamily="34" charset="0"/>
              </a:endParaRPr>
            </a:p>
          </p:txBody>
        </p:sp>
        <p:cxnSp>
          <p:nvCxnSpPr>
            <p:cNvPr id="29" name="Elbow Connector 28"/>
            <p:cNvCxnSpPr>
              <a:stCxn id="4" idx="2"/>
            </p:cNvCxnSpPr>
            <p:nvPr/>
          </p:nvCxnSpPr>
          <p:spPr>
            <a:xfrm rot="5400000">
              <a:off x="2191083" y="1273989"/>
              <a:ext cx="2302864" cy="2094735"/>
            </a:xfrm>
            <a:prstGeom prst="bentConnector3">
              <a:avLst>
                <a:gd name="adj1" fmla="val 97979"/>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5" idx="2"/>
              <a:endCxn id="8" idx="0"/>
            </p:cNvCxnSpPr>
            <p:nvPr/>
          </p:nvCxnSpPr>
          <p:spPr>
            <a:xfrm>
              <a:off x="1319784" y="1884680"/>
              <a:ext cx="0" cy="1143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6" idx="2"/>
              <a:endCxn id="7" idx="0"/>
            </p:cNvCxnSpPr>
            <p:nvPr/>
          </p:nvCxnSpPr>
          <p:spPr>
            <a:xfrm>
              <a:off x="6881876" y="1884680"/>
              <a:ext cx="0" cy="25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249337" y="513076"/>
              <a:ext cx="1140057" cy="430887"/>
            </a:xfrm>
            <a:prstGeom prst="rect">
              <a:avLst/>
            </a:prstGeom>
            <a:noFill/>
          </p:spPr>
          <p:txBody>
            <a:bodyPr wrap="none" rtlCol="0">
              <a:spAutoFit/>
            </a:bodyPr>
            <a:lstStyle/>
            <a:p>
              <a:pPr algn="ctr"/>
              <a:r>
                <a:rPr lang="en-US" sz="1100" b="1" dirty="0" smtClean="0"/>
                <a:t>Constitution </a:t>
              </a:r>
            </a:p>
            <a:p>
              <a:pPr algn="ctr"/>
              <a:r>
                <a:rPr lang="en-US" sz="1100" b="1" dirty="0" smtClean="0"/>
                <a:t>Section 139(1)</a:t>
              </a:r>
              <a:endParaRPr lang="en-US" sz="1100" b="1" dirty="0"/>
            </a:p>
          </p:txBody>
        </p:sp>
        <p:cxnSp>
          <p:nvCxnSpPr>
            <p:cNvPr id="38" name="Straight Connector 37"/>
            <p:cNvCxnSpPr>
              <a:stCxn id="8" idx="2"/>
            </p:cNvCxnSpPr>
            <p:nvPr/>
          </p:nvCxnSpPr>
          <p:spPr>
            <a:xfrm>
              <a:off x="1319784" y="3733800"/>
              <a:ext cx="0" cy="16560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58800" y="3720084"/>
              <a:ext cx="0" cy="93522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4" idx="3"/>
              <a:endCxn id="6" idx="0"/>
            </p:cNvCxnSpPr>
            <p:nvPr/>
          </p:nvCxnSpPr>
          <p:spPr>
            <a:xfrm>
              <a:off x="5413248" y="889508"/>
              <a:ext cx="1468628" cy="434340"/>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4" idx="1"/>
              <a:endCxn id="5" idx="0"/>
            </p:cNvCxnSpPr>
            <p:nvPr/>
          </p:nvCxnSpPr>
          <p:spPr>
            <a:xfrm rot="10800000" flipV="1">
              <a:off x="1319784" y="889508"/>
              <a:ext cx="2046732" cy="434340"/>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6200000">
              <a:off x="3531842" y="2355651"/>
              <a:ext cx="1484701" cy="261610"/>
            </a:xfrm>
            <a:prstGeom prst="rect">
              <a:avLst/>
            </a:prstGeom>
            <a:noFill/>
          </p:spPr>
          <p:txBody>
            <a:bodyPr wrap="none" rtlCol="0">
              <a:spAutoFit/>
            </a:bodyPr>
            <a:lstStyle/>
            <a:p>
              <a:pPr algn="ctr"/>
              <a:r>
                <a:rPr lang="en-US" sz="1100" b="1" dirty="0" smtClean="0"/>
                <a:t>Sanitation Services</a:t>
              </a:r>
              <a:endParaRPr lang="en-US" sz="1100" b="1" dirty="0"/>
            </a:p>
          </p:txBody>
        </p:sp>
        <p:cxnSp>
          <p:nvCxnSpPr>
            <p:cNvPr id="51" name="Elbow Connector 50"/>
            <p:cNvCxnSpPr>
              <a:stCxn id="6" idx="1"/>
            </p:cNvCxnSpPr>
            <p:nvPr/>
          </p:nvCxnSpPr>
          <p:spPr>
            <a:xfrm rot="10800000" flipV="1">
              <a:off x="2295144" y="1604264"/>
              <a:ext cx="3611372" cy="1500072"/>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rot="16200000">
              <a:off x="3253564" y="2249933"/>
              <a:ext cx="1247754" cy="430887"/>
            </a:xfrm>
            <a:prstGeom prst="rect">
              <a:avLst/>
            </a:prstGeom>
            <a:noFill/>
          </p:spPr>
          <p:txBody>
            <a:bodyPr wrap="square" rtlCol="0">
              <a:spAutoFit/>
            </a:bodyPr>
            <a:lstStyle/>
            <a:p>
              <a:pPr algn="ctr"/>
              <a:r>
                <a:rPr lang="en-US" sz="1100" b="1" dirty="0" smtClean="0"/>
                <a:t>Constitution </a:t>
              </a:r>
            </a:p>
            <a:p>
              <a:pPr algn="ctr"/>
              <a:r>
                <a:rPr lang="en-US" sz="1100" b="1" dirty="0" smtClean="0"/>
                <a:t>Section 139(7)</a:t>
              </a:r>
              <a:endParaRPr lang="en-US" sz="1100" b="1" dirty="0"/>
            </a:p>
          </p:txBody>
        </p:sp>
        <p:cxnSp>
          <p:nvCxnSpPr>
            <p:cNvPr id="64" name="Elbow Connector 63"/>
            <p:cNvCxnSpPr>
              <a:stCxn id="7" idx="2"/>
              <a:endCxn id="9" idx="0"/>
            </p:cNvCxnSpPr>
            <p:nvPr/>
          </p:nvCxnSpPr>
          <p:spPr>
            <a:xfrm rot="5400000">
              <a:off x="5736590" y="2424938"/>
              <a:ext cx="870712" cy="1419860"/>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7" idx="2"/>
              <a:endCxn id="11" idx="0"/>
            </p:cNvCxnSpPr>
            <p:nvPr/>
          </p:nvCxnSpPr>
          <p:spPr>
            <a:xfrm>
              <a:off x="6881876" y="2699512"/>
              <a:ext cx="2540" cy="15438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Elbow Connector 67"/>
            <p:cNvCxnSpPr>
              <a:stCxn id="7" idx="2"/>
              <a:endCxn id="13" idx="0"/>
            </p:cNvCxnSpPr>
            <p:nvPr/>
          </p:nvCxnSpPr>
          <p:spPr>
            <a:xfrm rot="16200000" flipH="1">
              <a:off x="7190740" y="2390648"/>
              <a:ext cx="870712" cy="1488440"/>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5336286" y="2906724"/>
              <a:ext cx="1230630" cy="430887"/>
            </a:xfrm>
            <a:prstGeom prst="rect">
              <a:avLst/>
            </a:prstGeom>
            <a:noFill/>
          </p:spPr>
          <p:txBody>
            <a:bodyPr wrap="square" rtlCol="0">
              <a:spAutoFit/>
            </a:bodyPr>
            <a:lstStyle/>
            <a:p>
              <a:pPr algn="ctr"/>
              <a:r>
                <a:rPr lang="en-US" sz="1100" b="1" dirty="0" smtClean="0"/>
                <a:t>Water Research Act</a:t>
              </a:r>
              <a:endParaRPr lang="en-US" sz="1100" b="1" dirty="0"/>
            </a:p>
          </p:txBody>
        </p:sp>
        <p:sp>
          <p:nvSpPr>
            <p:cNvPr id="72" name="TextBox 71"/>
            <p:cNvSpPr txBox="1"/>
            <p:nvPr/>
          </p:nvSpPr>
          <p:spPr>
            <a:xfrm>
              <a:off x="7552436" y="2906724"/>
              <a:ext cx="1286764" cy="430887"/>
            </a:xfrm>
            <a:prstGeom prst="rect">
              <a:avLst/>
            </a:prstGeom>
            <a:noFill/>
          </p:spPr>
          <p:txBody>
            <a:bodyPr wrap="square" rtlCol="0">
              <a:spAutoFit/>
            </a:bodyPr>
            <a:lstStyle/>
            <a:p>
              <a:pPr algn="ctr"/>
              <a:r>
                <a:rPr lang="en-US" sz="1100" b="1" dirty="0" smtClean="0"/>
                <a:t>National Water Act</a:t>
              </a:r>
              <a:endParaRPr lang="en-US" sz="1100" b="1" dirty="0"/>
            </a:p>
          </p:txBody>
        </p:sp>
        <p:sp>
          <p:nvSpPr>
            <p:cNvPr id="11" name="Rectangle 10"/>
            <p:cNvSpPr/>
            <p:nvPr/>
          </p:nvSpPr>
          <p:spPr>
            <a:xfrm>
              <a:off x="6329680" y="4243324"/>
              <a:ext cx="1109472"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latin typeface="Arial" panose="020B0604020202020204" pitchFamily="34" charset="0"/>
                  <a:cs typeface="Arial" panose="020B0604020202020204" pitchFamily="34" charset="0"/>
                </a:rPr>
                <a:t>TCTA</a:t>
              </a:r>
              <a:endParaRPr lang="en-US" sz="1600" dirty="0">
                <a:latin typeface="Arial" panose="020B0604020202020204" pitchFamily="34" charset="0"/>
                <a:cs typeface="Arial" panose="020B0604020202020204" pitchFamily="34" charset="0"/>
              </a:endParaRPr>
            </a:p>
          </p:txBody>
        </p:sp>
        <p:cxnSp>
          <p:nvCxnSpPr>
            <p:cNvPr id="76" name="Elbow Connector 75"/>
            <p:cNvCxnSpPr>
              <a:stCxn id="7" idx="1"/>
              <a:endCxn id="10" idx="1"/>
            </p:cNvCxnSpPr>
            <p:nvPr/>
          </p:nvCxnSpPr>
          <p:spPr>
            <a:xfrm rot="10800000" flipV="1">
              <a:off x="4907280" y="2419096"/>
              <a:ext cx="999236" cy="2509512"/>
            </a:xfrm>
            <a:prstGeom prst="bentConnector3">
              <a:avLst>
                <a:gd name="adj1" fmla="val 122877"/>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rot="5400000">
              <a:off x="3670208" y="3904350"/>
              <a:ext cx="2157913" cy="261610"/>
            </a:xfrm>
            <a:prstGeom prst="rect">
              <a:avLst/>
            </a:prstGeom>
            <a:noFill/>
          </p:spPr>
          <p:txBody>
            <a:bodyPr wrap="square" rtlCol="0">
              <a:spAutoFit/>
            </a:bodyPr>
            <a:lstStyle/>
            <a:p>
              <a:pPr algn="ctr"/>
              <a:r>
                <a:rPr lang="en-US" sz="1100" b="1" dirty="0" smtClean="0"/>
                <a:t>Water Services Act</a:t>
              </a:r>
              <a:endParaRPr lang="en-US" sz="1100" b="1" dirty="0"/>
            </a:p>
          </p:txBody>
        </p:sp>
        <p:sp>
          <p:nvSpPr>
            <p:cNvPr id="81" name="TextBox 80"/>
            <p:cNvSpPr txBox="1"/>
            <p:nvPr/>
          </p:nvSpPr>
          <p:spPr>
            <a:xfrm rot="5400000">
              <a:off x="6456680" y="3496004"/>
              <a:ext cx="1230630" cy="430887"/>
            </a:xfrm>
            <a:prstGeom prst="rect">
              <a:avLst/>
            </a:prstGeom>
            <a:noFill/>
          </p:spPr>
          <p:txBody>
            <a:bodyPr wrap="square" rtlCol="0">
              <a:spAutoFit/>
            </a:bodyPr>
            <a:lstStyle/>
            <a:p>
              <a:pPr algn="ctr"/>
              <a:r>
                <a:rPr lang="en-US" sz="1100" b="1" dirty="0" smtClean="0"/>
                <a:t>Notice of </a:t>
              </a:r>
            </a:p>
            <a:p>
              <a:pPr algn="ctr"/>
              <a:r>
                <a:rPr lang="en-US" sz="1100" b="1" dirty="0" smtClean="0"/>
                <a:t>establishment</a:t>
              </a:r>
              <a:endParaRPr lang="en-US" sz="1100" b="1" dirty="0"/>
            </a:p>
          </p:txBody>
        </p:sp>
        <p:cxnSp>
          <p:nvCxnSpPr>
            <p:cNvPr id="85" name="Elbow Connector 84"/>
            <p:cNvCxnSpPr>
              <a:endCxn id="12" idx="1"/>
            </p:cNvCxnSpPr>
            <p:nvPr/>
          </p:nvCxnSpPr>
          <p:spPr>
            <a:xfrm rot="16200000" flipH="1">
              <a:off x="6480682" y="3787775"/>
              <a:ext cx="2359660" cy="183134"/>
            </a:xfrm>
            <a:prstGeom prst="bentConnector2">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rot="5400000">
              <a:off x="6737325" y="4010666"/>
              <a:ext cx="1886205" cy="261610"/>
            </a:xfrm>
            <a:prstGeom prst="rect">
              <a:avLst/>
            </a:prstGeom>
            <a:noFill/>
          </p:spPr>
          <p:txBody>
            <a:bodyPr wrap="square" rtlCol="0">
              <a:spAutoFit/>
            </a:bodyPr>
            <a:lstStyle/>
            <a:p>
              <a:pPr algn="ctr"/>
              <a:r>
                <a:rPr lang="en-US" sz="1100" b="1" dirty="0" smtClean="0"/>
                <a:t>All not  delegated </a:t>
              </a:r>
              <a:endParaRPr lang="en-US" sz="1100" b="1" dirty="0"/>
            </a:p>
          </p:txBody>
        </p:sp>
        <p:cxnSp>
          <p:nvCxnSpPr>
            <p:cNvPr id="91" name="Elbow Connector 90"/>
            <p:cNvCxnSpPr>
              <a:stCxn id="11" idx="2"/>
            </p:cNvCxnSpPr>
            <p:nvPr/>
          </p:nvCxnSpPr>
          <p:spPr>
            <a:xfrm rot="16200000" flipH="1">
              <a:off x="7063425" y="4625147"/>
              <a:ext cx="488794" cy="846812"/>
            </a:xfrm>
            <a:prstGeom prst="bentConnector2">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884416" y="5050612"/>
              <a:ext cx="972820" cy="270170"/>
            </a:xfrm>
            <a:prstGeom prst="rect">
              <a:avLst/>
            </a:prstGeom>
            <a:noFill/>
          </p:spPr>
          <p:txBody>
            <a:bodyPr wrap="square" rtlCol="0">
              <a:spAutoFit/>
            </a:bodyPr>
            <a:lstStyle/>
            <a:p>
              <a:pPr algn="ctr"/>
              <a:r>
                <a:rPr lang="en-US" sz="1100" b="1" dirty="0" smtClean="0"/>
                <a:t>IA</a:t>
              </a:r>
              <a:endParaRPr lang="en-US" sz="1100" b="1" dirty="0"/>
            </a:p>
          </p:txBody>
        </p:sp>
        <p:sp>
          <p:nvSpPr>
            <p:cNvPr id="98" name="TextBox 97"/>
            <p:cNvSpPr txBox="1"/>
            <p:nvPr/>
          </p:nvSpPr>
          <p:spPr>
            <a:xfrm>
              <a:off x="6703822" y="5269982"/>
              <a:ext cx="1230630" cy="261610"/>
            </a:xfrm>
            <a:prstGeom prst="rect">
              <a:avLst/>
            </a:prstGeom>
            <a:noFill/>
          </p:spPr>
          <p:txBody>
            <a:bodyPr wrap="square" rtlCol="0">
              <a:spAutoFit/>
            </a:bodyPr>
            <a:lstStyle/>
            <a:p>
              <a:pPr algn="ctr"/>
              <a:r>
                <a:rPr lang="en-US" sz="1100" b="1" dirty="0" smtClean="0"/>
                <a:t>IA</a:t>
              </a:r>
              <a:endParaRPr lang="en-US" sz="1100" b="1" dirty="0"/>
            </a:p>
          </p:txBody>
        </p:sp>
        <p:cxnSp>
          <p:nvCxnSpPr>
            <p:cNvPr id="108" name="Elbow Connector 107"/>
            <p:cNvCxnSpPr>
              <a:stCxn id="12" idx="2"/>
            </p:cNvCxnSpPr>
            <p:nvPr/>
          </p:nvCxnSpPr>
          <p:spPr>
            <a:xfrm rot="5400000" flipH="1">
              <a:off x="7107064" y="4108086"/>
              <a:ext cx="153890" cy="2309114"/>
            </a:xfrm>
            <a:prstGeom prst="bentConnector4">
              <a:avLst>
                <a:gd name="adj1" fmla="val -107285"/>
                <a:gd name="adj2" fmla="val 68749"/>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35" name="Elbow Connector 134"/>
            <p:cNvCxnSpPr/>
            <p:nvPr/>
          </p:nvCxnSpPr>
          <p:spPr>
            <a:xfrm rot="5400000" flipH="1">
              <a:off x="7015734" y="3923782"/>
              <a:ext cx="38100" cy="2832100"/>
            </a:xfrm>
            <a:prstGeom prst="bentConnector3">
              <a:avLst>
                <a:gd name="adj1" fmla="val -1033333"/>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5610351" y="5531592"/>
              <a:ext cx="2315464" cy="261610"/>
            </a:xfrm>
            <a:prstGeom prst="rect">
              <a:avLst/>
            </a:prstGeom>
            <a:noFill/>
          </p:spPr>
          <p:txBody>
            <a:bodyPr wrap="square" rtlCol="0">
              <a:spAutoFit/>
            </a:bodyPr>
            <a:lstStyle/>
            <a:p>
              <a:pPr algn="ctr"/>
              <a:r>
                <a:rPr lang="en-US" sz="1100" b="1" dirty="0" smtClean="0"/>
                <a:t>Water supply agreement</a:t>
              </a:r>
              <a:endParaRPr lang="en-US" sz="1100" b="1" dirty="0"/>
            </a:p>
          </p:txBody>
        </p:sp>
        <p:cxnSp>
          <p:nvCxnSpPr>
            <p:cNvPr id="142" name="Elbow Connector 141"/>
            <p:cNvCxnSpPr>
              <a:stCxn id="10" idx="2"/>
            </p:cNvCxnSpPr>
            <p:nvPr/>
          </p:nvCxnSpPr>
          <p:spPr>
            <a:xfrm rot="5400000" flipH="1">
              <a:off x="3012949" y="2852421"/>
              <a:ext cx="1731264" cy="3166870"/>
            </a:xfrm>
            <a:prstGeom prst="bentConnector4">
              <a:avLst>
                <a:gd name="adj1" fmla="val -13204"/>
                <a:gd name="adj2" fmla="val 58758"/>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rot="5400000">
              <a:off x="2710435" y="4529846"/>
              <a:ext cx="2675381" cy="261610"/>
            </a:xfrm>
            <a:prstGeom prst="rect">
              <a:avLst/>
            </a:prstGeom>
            <a:noFill/>
          </p:spPr>
          <p:txBody>
            <a:bodyPr wrap="square" rtlCol="0">
              <a:spAutoFit/>
            </a:bodyPr>
            <a:lstStyle/>
            <a:p>
              <a:pPr algn="ctr"/>
              <a:r>
                <a:rPr lang="en-US" sz="1100" b="1" dirty="0" smtClean="0"/>
                <a:t>Water supply agreement</a:t>
              </a:r>
              <a:endParaRPr lang="en-US" sz="1100" b="1" dirty="0"/>
            </a:p>
          </p:txBody>
        </p:sp>
        <p:sp>
          <p:nvSpPr>
            <p:cNvPr id="14" name="Rectangle 13"/>
            <p:cNvSpPr/>
            <p:nvPr/>
          </p:nvSpPr>
          <p:spPr>
            <a:xfrm>
              <a:off x="788923" y="3899408"/>
              <a:ext cx="2415414" cy="5608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Water Service Provider</a:t>
              </a:r>
            </a:p>
            <a:p>
              <a:pPr algn="ctr"/>
              <a:r>
                <a:rPr lang="en-US" sz="1600" dirty="0" smtClean="0">
                  <a:latin typeface="Arial" panose="020B0604020202020204" pitchFamily="34" charset="0"/>
                  <a:cs typeface="Arial" panose="020B0604020202020204" pitchFamily="34" charset="0"/>
                </a:rPr>
                <a:t>[Internal]</a:t>
              </a:r>
              <a:endParaRPr lang="en-US" sz="1600" dirty="0">
                <a:latin typeface="Arial" panose="020B0604020202020204" pitchFamily="34" charset="0"/>
                <a:cs typeface="Arial" panose="020B0604020202020204" pitchFamily="34" charset="0"/>
              </a:endParaRPr>
            </a:p>
          </p:txBody>
        </p:sp>
        <p:grpSp>
          <p:nvGrpSpPr>
            <p:cNvPr id="236" name="Group 235"/>
            <p:cNvGrpSpPr/>
            <p:nvPr/>
          </p:nvGrpSpPr>
          <p:grpSpPr>
            <a:xfrm>
              <a:off x="2295144" y="3711447"/>
              <a:ext cx="6328157" cy="2286895"/>
              <a:chOff x="2295144" y="3851147"/>
              <a:chExt cx="6328157" cy="2286895"/>
            </a:xfrm>
          </p:grpSpPr>
          <p:cxnSp>
            <p:nvCxnSpPr>
              <p:cNvPr id="194" name="Elbow Connector 193"/>
              <p:cNvCxnSpPr/>
              <p:nvPr/>
            </p:nvCxnSpPr>
            <p:spPr>
              <a:xfrm>
                <a:off x="2295144" y="3851147"/>
                <a:ext cx="3315207" cy="2286895"/>
              </a:xfrm>
              <a:prstGeom prst="bentConnector3">
                <a:avLst>
                  <a:gd name="adj1" fmla="val 43488"/>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8" name="Elbow Connector 227"/>
              <p:cNvCxnSpPr/>
              <p:nvPr/>
            </p:nvCxnSpPr>
            <p:spPr>
              <a:xfrm rot="10800000" flipV="1">
                <a:off x="5610353" y="5517389"/>
                <a:ext cx="3012948" cy="620652"/>
              </a:xfrm>
              <a:prstGeom prst="bentConnector3">
                <a:avLst>
                  <a:gd name="adj1" fmla="val 1105"/>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37" name="TextBox 236"/>
            <p:cNvSpPr txBox="1"/>
            <p:nvPr/>
          </p:nvSpPr>
          <p:spPr>
            <a:xfrm>
              <a:off x="3735069" y="5745907"/>
              <a:ext cx="2315464" cy="261610"/>
            </a:xfrm>
            <a:prstGeom prst="rect">
              <a:avLst/>
            </a:prstGeom>
            <a:noFill/>
          </p:spPr>
          <p:txBody>
            <a:bodyPr wrap="square" rtlCol="0">
              <a:spAutoFit/>
            </a:bodyPr>
            <a:lstStyle/>
            <a:p>
              <a:pPr algn="ctr"/>
              <a:r>
                <a:rPr lang="en-US" sz="1100" b="1" dirty="0" smtClean="0"/>
                <a:t>Water supply agreement</a:t>
              </a:r>
              <a:endParaRPr lang="en-US" sz="1100" b="1" dirty="0"/>
            </a:p>
          </p:txBody>
        </p:sp>
        <p:sp>
          <p:nvSpPr>
            <p:cNvPr id="241" name="TextBox 240"/>
            <p:cNvSpPr txBox="1"/>
            <p:nvPr/>
          </p:nvSpPr>
          <p:spPr>
            <a:xfrm>
              <a:off x="4389883" y="6104712"/>
              <a:ext cx="3392903" cy="253916"/>
            </a:xfrm>
            <a:prstGeom prst="rect">
              <a:avLst/>
            </a:prstGeom>
            <a:noFill/>
          </p:spPr>
          <p:txBody>
            <a:bodyPr wrap="square" rtlCol="0">
              <a:spAutoFit/>
            </a:bodyPr>
            <a:lstStyle/>
            <a:p>
              <a:pPr algn="ctr"/>
              <a:r>
                <a:rPr lang="en-US" sz="1050" b="1" dirty="0" smtClean="0">
                  <a:solidFill>
                    <a:schemeClr val="tx2"/>
                  </a:solidFill>
                </a:rPr>
                <a:t>Water User Assoc. / Irrigation Board</a:t>
              </a:r>
              <a:endParaRPr lang="en-US" sz="1050" b="1" dirty="0">
                <a:solidFill>
                  <a:schemeClr val="tx2"/>
                </a:solidFill>
              </a:endParaRPr>
            </a:p>
          </p:txBody>
        </p:sp>
        <p:sp>
          <p:nvSpPr>
            <p:cNvPr id="242" name="TextBox 241"/>
            <p:cNvSpPr txBox="1"/>
            <p:nvPr/>
          </p:nvSpPr>
          <p:spPr>
            <a:xfrm>
              <a:off x="6329680" y="6381184"/>
              <a:ext cx="1476854" cy="253916"/>
            </a:xfrm>
            <a:prstGeom prst="rect">
              <a:avLst/>
            </a:prstGeom>
            <a:solidFill>
              <a:schemeClr val="bg1"/>
            </a:solidFill>
          </p:spPr>
          <p:txBody>
            <a:bodyPr wrap="square" rtlCol="0">
              <a:spAutoFit/>
            </a:bodyPr>
            <a:lstStyle/>
            <a:p>
              <a:pPr algn="ctr"/>
              <a:r>
                <a:rPr lang="en-US" sz="1050" b="1" dirty="0" err="1" smtClean="0">
                  <a:solidFill>
                    <a:schemeClr val="accent3">
                      <a:lumMod val="75000"/>
                    </a:schemeClr>
                  </a:solidFill>
                </a:rPr>
                <a:t>Midvaal</a:t>
              </a:r>
              <a:r>
                <a:rPr lang="en-US" sz="1050" b="1" dirty="0" smtClean="0">
                  <a:solidFill>
                    <a:schemeClr val="accent3">
                      <a:lumMod val="75000"/>
                    </a:schemeClr>
                  </a:solidFill>
                </a:rPr>
                <a:t> / </a:t>
              </a:r>
              <a:r>
                <a:rPr lang="en-US" sz="1050" b="1" dirty="0" err="1" smtClean="0">
                  <a:solidFill>
                    <a:schemeClr val="accent3">
                      <a:lumMod val="75000"/>
                    </a:schemeClr>
                  </a:solidFill>
                </a:rPr>
                <a:t>Lebalelo</a:t>
              </a:r>
              <a:endParaRPr lang="en-US" sz="1050" b="1" dirty="0">
                <a:solidFill>
                  <a:schemeClr val="accent3">
                    <a:lumMod val="75000"/>
                  </a:schemeClr>
                </a:solidFill>
              </a:endParaRPr>
            </a:p>
          </p:txBody>
        </p:sp>
        <p:sp>
          <p:nvSpPr>
            <p:cNvPr id="8" name="Rectangle 7"/>
            <p:cNvSpPr/>
            <p:nvPr/>
          </p:nvSpPr>
          <p:spPr>
            <a:xfrm>
              <a:off x="344424" y="3027680"/>
              <a:ext cx="1950720" cy="7061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Arial" panose="020B0604020202020204" pitchFamily="34" charset="0"/>
                  <a:cs typeface="Arial" panose="020B0604020202020204" pitchFamily="34" charset="0"/>
                </a:rPr>
                <a:t>Executive Mayor </a:t>
              </a:r>
            </a:p>
            <a:p>
              <a:pPr algn="ctr"/>
              <a:r>
                <a:rPr lang="en-US" sz="1600" dirty="0" smtClean="0">
                  <a:latin typeface="Arial" panose="020B0604020202020204" pitchFamily="34" charset="0"/>
                  <a:cs typeface="Arial" panose="020B0604020202020204" pitchFamily="34" charset="0"/>
                </a:rPr>
                <a:t>of WSA </a:t>
              </a:r>
              <a:r>
                <a:rPr lang="en-US" sz="1400" dirty="0" smtClean="0">
                  <a:latin typeface="Arial" panose="020B0604020202020204" pitchFamily="34" charset="0"/>
                  <a:cs typeface="Arial" panose="020B0604020202020204" pitchFamily="34" charset="0"/>
                </a:rPr>
                <a:t>(144)</a:t>
              </a:r>
              <a:endParaRPr lang="en-US" sz="1400" dirty="0">
                <a:latin typeface="Arial" panose="020B0604020202020204" pitchFamily="34" charset="0"/>
                <a:cs typeface="Arial" panose="020B0604020202020204" pitchFamily="34" charset="0"/>
              </a:endParaRPr>
            </a:p>
          </p:txBody>
        </p:sp>
        <p:sp>
          <p:nvSpPr>
            <p:cNvPr id="265" name="TextBox 264"/>
            <p:cNvSpPr txBox="1"/>
            <p:nvPr/>
          </p:nvSpPr>
          <p:spPr>
            <a:xfrm>
              <a:off x="6329681" y="6652017"/>
              <a:ext cx="1453106" cy="253916"/>
            </a:xfrm>
            <a:prstGeom prst="rect">
              <a:avLst/>
            </a:prstGeom>
            <a:solidFill>
              <a:schemeClr val="bg1"/>
            </a:solidFill>
          </p:spPr>
          <p:txBody>
            <a:bodyPr wrap="square" rtlCol="0">
              <a:spAutoFit/>
            </a:bodyPr>
            <a:lstStyle/>
            <a:p>
              <a:pPr algn="ctr"/>
              <a:r>
                <a:rPr lang="en-US" sz="1050" b="1" dirty="0" smtClean="0">
                  <a:solidFill>
                    <a:schemeClr val="accent3">
                      <a:lumMod val="75000"/>
                    </a:schemeClr>
                  </a:solidFill>
                </a:rPr>
                <a:t>Other small users</a:t>
              </a:r>
              <a:endParaRPr lang="en-US" sz="1050" b="1" dirty="0">
                <a:solidFill>
                  <a:schemeClr val="accent3">
                    <a:lumMod val="75000"/>
                  </a:schemeClr>
                </a:solidFill>
              </a:endParaRPr>
            </a:p>
          </p:txBody>
        </p:sp>
        <p:cxnSp>
          <p:nvCxnSpPr>
            <p:cNvPr id="267" name="Elbow Connector 266"/>
            <p:cNvCxnSpPr>
              <a:stCxn id="12" idx="3"/>
            </p:cNvCxnSpPr>
            <p:nvPr/>
          </p:nvCxnSpPr>
          <p:spPr>
            <a:xfrm flipH="1">
              <a:off x="7370826" y="5059172"/>
              <a:ext cx="1554226" cy="1172498"/>
            </a:xfrm>
            <a:prstGeom prst="bentConnector3">
              <a:avLst>
                <a:gd name="adj1" fmla="val 10623"/>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88" name="TextBox 287"/>
            <p:cNvSpPr txBox="1"/>
            <p:nvPr/>
          </p:nvSpPr>
          <p:spPr>
            <a:xfrm>
              <a:off x="1478960" y="5383811"/>
              <a:ext cx="1424321" cy="276999"/>
            </a:xfrm>
            <a:prstGeom prst="rect">
              <a:avLst/>
            </a:prstGeom>
            <a:noFill/>
          </p:spPr>
          <p:txBody>
            <a:bodyPr wrap="square" rtlCol="0">
              <a:spAutoFit/>
            </a:bodyPr>
            <a:lstStyle/>
            <a:p>
              <a:r>
                <a:rPr lang="en-US" sz="1200" b="1" u="sng" dirty="0" smtClean="0"/>
                <a:t>Legend</a:t>
              </a:r>
            </a:p>
          </p:txBody>
        </p:sp>
        <p:cxnSp>
          <p:nvCxnSpPr>
            <p:cNvPr id="290" name="Straight Connector 289"/>
            <p:cNvCxnSpPr/>
            <p:nvPr/>
          </p:nvCxnSpPr>
          <p:spPr>
            <a:xfrm>
              <a:off x="1453979" y="5768976"/>
              <a:ext cx="2143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2" name="TextBox 291"/>
            <p:cNvSpPr txBox="1"/>
            <p:nvPr/>
          </p:nvSpPr>
          <p:spPr>
            <a:xfrm>
              <a:off x="1735013" y="5622796"/>
              <a:ext cx="1139729" cy="253916"/>
            </a:xfrm>
            <a:prstGeom prst="rect">
              <a:avLst/>
            </a:prstGeom>
            <a:noFill/>
          </p:spPr>
          <p:txBody>
            <a:bodyPr wrap="square" rtlCol="0">
              <a:spAutoFit/>
            </a:bodyPr>
            <a:lstStyle/>
            <a:p>
              <a:r>
                <a:rPr lang="en-US" sz="1050" b="1" dirty="0" smtClean="0"/>
                <a:t>Legislated  </a:t>
              </a:r>
              <a:endParaRPr lang="en-US" sz="1050" b="1" dirty="0"/>
            </a:p>
          </p:txBody>
        </p:sp>
        <p:cxnSp>
          <p:nvCxnSpPr>
            <p:cNvPr id="293" name="Straight Connector 292"/>
            <p:cNvCxnSpPr/>
            <p:nvPr/>
          </p:nvCxnSpPr>
          <p:spPr>
            <a:xfrm>
              <a:off x="1472477" y="5998342"/>
              <a:ext cx="214376"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94" name="TextBox 293"/>
            <p:cNvSpPr txBox="1"/>
            <p:nvPr/>
          </p:nvSpPr>
          <p:spPr>
            <a:xfrm>
              <a:off x="1788231" y="5807745"/>
              <a:ext cx="1577269" cy="415498"/>
            </a:xfrm>
            <a:prstGeom prst="rect">
              <a:avLst/>
            </a:prstGeom>
            <a:noFill/>
          </p:spPr>
          <p:txBody>
            <a:bodyPr wrap="square" rtlCol="0">
              <a:spAutoFit/>
            </a:bodyPr>
            <a:lstStyle/>
            <a:p>
              <a:r>
                <a:rPr lang="en-US" sz="1050" b="1" dirty="0" smtClean="0">
                  <a:solidFill>
                    <a:schemeClr val="accent2"/>
                  </a:solidFill>
                </a:rPr>
                <a:t>Internal arrangement </a:t>
              </a:r>
            </a:p>
            <a:p>
              <a:r>
                <a:rPr lang="en-US" sz="1050" b="1" dirty="0" smtClean="0">
                  <a:solidFill>
                    <a:schemeClr val="accent2"/>
                  </a:solidFill>
                </a:rPr>
                <a:t>(Implementing Agent) </a:t>
              </a:r>
              <a:endParaRPr lang="en-US" sz="1050" b="1" dirty="0">
                <a:solidFill>
                  <a:schemeClr val="accent2"/>
                </a:solidFill>
              </a:endParaRPr>
            </a:p>
          </p:txBody>
        </p:sp>
        <p:cxnSp>
          <p:nvCxnSpPr>
            <p:cNvPr id="295" name="Straight Connector 294"/>
            <p:cNvCxnSpPr/>
            <p:nvPr/>
          </p:nvCxnSpPr>
          <p:spPr>
            <a:xfrm>
              <a:off x="1472477" y="6245769"/>
              <a:ext cx="21437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96" name="TextBox 295"/>
            <p:cNvSpPr txBox="1"/>
            <p:nvPr/>
          </p:nvSpPr>
          <p:spPr>
            <a:xfrm>
              <a:off x="1763688" y="6096285"/>
              <a:ext cx="1811609" cy="253916"/>
            </a:xfrm>
            <a:prstGeom prst="rect">
              <a:avLst/>
            </a:prstGeom>
            <a:noFill/>
          </p:spPr>
          <p:txBody>
            <a:bodyPr wrap="square" rtlCol="0">
              <a:spAutoFit/>
            </a:bodyPr>
            <a:lstStyle/>
            <a:p>
              <a:r>
                <a:rPr lang="en-US" sz="1050" b="1" dirty="0" smtClean="0">
                  <a:solidFill>
                    <a:schemeClr val="tx2"/>
                  </a:solidFill>
                </a:rPr>
                <a:t>External Service Provider</a:t>
              </a:r>
              <a:endParaRPr lang="en-US" sz="1050" b="1" dirty="0">
                <a:solidFill>
                  <a:schemeClr val="tx2"/>
                </a:solidFill>
              </a:endParaRPr>
            </a:p>
          </p:txBody>
        </p:sp>
        <p:cxnSp>
          <p:nvCxnSpPr>
            <p:cNvPr id="297" name="Straight Connector 296"/>
            <p:cNvCxnSpPr/>
            <p:nvPr/>
          </p:nvCxnSpPr>
          <p:spPr>
            <a:xfrm>
              <a:off x="1478960" y="6381184"/>
              <a:ext cx="214376"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1788231" y="6245769"/>
              <a:ext cx="1843969" cy="253916"/>
            </a:xfrm>
            <a:prstGeom prst="rect">
              <a:avLst/>
            </a:prstGeom>
            <a:noFill/>
          </p:spPr>
          <p:txBody>
            <a:bodyPr wrap="square" rtlCol="0">
              <a:spAutoFit/>
            </a:bodyPr>
            <a:lstStyle/>
            <a:p>
              <a:r>
                <a:rPr lang="en-US" sz="1050" b="1" dirty="0" smtClean="0">
                  <a:solidFill>
                    <a:schemeClr val="accent3">
                      <a:lumMod val="75000"/>
                    </a:schemeClr>
                  </a:solidFill>
                </a:rPr>
                <a:t>Water Supply Agreement</a:t>
              </a:r>
              <a:endParaRPr lang="en-US" sz="1050" b="1" dirty="0">
                <a:solidFill>
                  <a:schemeClr val="accent3">
                    <a:lumMod val="75000"/>
                  </a:schemeClr>
                </a:solidFill>
              </a:endParaRPr>
            </a:p>
          </p:txBody>
        </p:sp>
        <p:cxnSp>
          <p:nvCxnSpPr>
            <p:cNvPr id="311" name="Elbow Connector 310"/>
            <p:cNvCxnSpPr>
              <a:stCxn id="12" idx="3"/>
            </p:cNvCxnSpPr>
            <p:nvPr/>
          </p:nvCxnSpPr>
          <p:spPr>
            <a:xfrm flipH="1">
              <a:off x="7835075" y="5059172"/>
              <a:ext cx="1089977" cy="1722623"/>
            </a:xfrm>
            <a:prstGeom prst="bentConnector4">
              <a:avLst>
                <a:gd name="adj1" fmla="val -8156"/>
                <a:gd name="adj2" fmla="val 99425"/>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752079" y="4778756"/>
              <a:ext cx="1172973" cy="56083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latin typeface="Arial" panose="020B0604020202020204" pitchFamily="34" charset="0"/>
                  <a:cs typeface="Arial" panose="020B0604020202020204" pitchFamily="34" charset="0"/>
                </a:rPr>
                <a:t>DWS</a:t>
              </a:r>
              <a:endParaRPr lang="en-US" sz="1600" dirty="0">
                <a:latin typeface="Arial" panose="020B0604020202020204" pitchFamily="34" charset="0"/>
                <a:cs typeface="Arial" panose="020B0604020202020204" pitchFamily="34" charset="0"/>
              </a:endParaRPr>
            </a:p>
          </p:txBody>
        </p:sp>
        <p:cxnSp>
          <p:nvCxnSpPr>
            <p:cNvPr id="318" name="Elbow Connector 317"/>
            <p:cNvCxnSpPr>
              <a:stCxn id="12" idx="3"/>
              <a:endCxn id="242" idx="3"/>
            </p:cNvCxnSpPr>
            <p:nvPr/>
          </p:nvCxnSpPr>
          <p:spPr>
            <a:xfrm flipH="1">
              <a:off x="7806534" y="5059172"/>
              <a:ext cx="1118518" cy="1448970"/>
            </a:xfrm>
            <a:prstGeom prst="bentConnector3">
              <a:avLst>
                <a:gd name="adj1" fmla="val -7948"/>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5" name="Slide Number Placeholder 4"/>
          <p:cNvSpPr>
            <a:spLocks noGrp="1"/>
          </p:cNvSpPr>
          <p:nvPr>
            <p:ph type="sldNum" sz="quarter" idx="12"/>
          </p:nvPr>
        </p:nvSpPr>
        <p:spPr>
          <a:xfrm>
            <a:off x="3390900" y="6516175"/>
            <a:ext cx="2133600" cy="365125"/>
          </a:xfrm>
        </p:spPr>
        <p:txBody>
          <a:bodyPr/>
          <a:lstStyle/>
          <a:p>
            <a:pPr algn="ctr">
              <a:defRPr/>
            </a:pPr>
            <a:fld id="{3BABFDD9-386B-4635-A8AB-4BCCAEB4E35F}" type="slidenum">
              <a:rPr lang="en-US" smtClean="0"/>
              <a:pPr algn="ctr">
                <a:defRPr/>
              </a:pPr>
              <a:t>18</a:t>
            </a:fld>
            <a:endParaRPr lang="en-US" dirty="0"/>
          </a:p>
        </p:txBody>
      </p:sp>
      <p:sp>
        <p:nvSpPr>
          <p:cNvPr id="16" name="Rectangle 15"/>
          <p:cNvSpPr/>
          <p:nvPr/>
        </p:nvSpPr>
        <p:spPr>
          <a:xfrm>
            <a:off x="4572000" y="1268760"/>
            <a:ext cx="4392488" cy="4320481"/>
          </a:xfrm>
          <a:prstGeom prst="rect">
            <a:avLst/>
          </a:prstGeom>
          <a:noFill/>
          <a:ln>
            <a:solidFill>
              <a:schemeClr val="accent5">
                <a:lumMod val="50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318252" y="500484"/>
            <a:ext cx="2554923" cy="430887"/>
          </a:xfrm>
          <a:prstGeom prst="rect">
            <a:avLst/>
          </a:prstGeom>
          <a:noFill/>
        </p:spPr>
        <p:txBody>
          <a:bodyPr wrap="square" rtlCol="0">
            <a:spAutoFit/>
          </a:bodyPr>
          <a:lstStyle/>
          <a:p>
            <a:pPr algn="ctr"/>
            <a:r>
              <a:rPr lang="en-US" sz="1100" b="1" dirty="0" smtClean="0"/>
              <a:t>Water Resource Management </a:t>
            </a:r>
          </a:p>
          <a:p>
            <a:pPr algn="ctr"/>
            <a:r>
              <a:rPr lang="en-US" sz="1100" b="1" dirty="0" smtClean="0"/>
              <a:t>(incl. regulation of water services) </a:t>
            </a:r>
            <a:endParaRPr lang="en-US" sz="1100" b="1" dirty="0"/>
          </a:p>
        </p:txBody>
      </p:sp>
      <p:sp>
        <p:nvSpPr>
          <p:cNvPr id="69" name="TextBox 68"/>
          <p:cNvSpPr txBox="1"/>
          <p:nvPr/>
        </p:nvSpPr>
        <p:spPr>
          <a:xfrm>
            <a:off x="7717634" y="901373"/>
            <a:ext cx="1286764" cy="461665"/>
          </a:xfrm>
          <a:prstGeom prst="rect">
            <a:avLst/>
          </a:prstGeom>
          <a:noFill/>
          <a:ln>
            <a:noFill/>
          </a:ln>
        </p:spPr>
        <p:txBody>
          <a:bodyPr wrap="square" rtlCol="0">
            <a:spAutoFit/>
          </a:bodyPr>
          <a:lstStyle/>
          <a:p>
            <a:pPr algn="ctr"/>
            <a:r>
              <a:rPr lang="en-US" b="1" dirty="0" err="1" smtClean="0">
                <a:solidFill>
                  <a:schemeClr val="accent5">
                    <a:lumMod val="50000"/>
                  </a:schemeClr>
                </a:solidFill>
              </a:rPr>
              <a:t>PFMA</a:t>
            </a:r>
            <a:endParaRPr lang="en-US" b="1" dirty="0">
              <a:solidFill>
                <a:schemeClr val="accent5">
                  <a:lumMod val="50000"/>
                </a:schemeClr>
              </a:solidFill>
            </a:endParaRPr>
          </a:p>
        </p:txBody>
      </p:sp>
      <p:sp>
        <p:nvSpPr>
          <p:cNvPr id="70" name="Rectangle 69"/>
          <p:cNvSpPr/>
          <p:nvPr/>
        </p:nvSpPr>
        <p:spPr>
          <a:xfrm>
            <a:off x="251520" y="2930798"/>
            <a:ext cx="3024336" cy="1624930"/>
          </a:xfrm>
          <a:prstGeom prst="rect">
            <a:avLst/>
          </a:prstGeom>
          <a:noFill/>
          <a:ln>
            <a:solidFill>
              <a:schemeClr val="accent5">
                <a:lumMod val="50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421199" y="3141980"/>
            <a:ext cx="904415" cy="261610"/>
          </a:xfrm>
          <a:prstGeom prst="rect">
            <a:avLst/>
          </a:prstGeom>
        </p:spPr>
        <p:txBody>
          <a:bodyPr wrap="none">
            <a:spAutoFit/>
          </a:bodyPr>
          <a:lstStyle/>
          <a:p>
            <a:r>
              <a:rPr lang="en-US" sz="1100" b="1" dirty="0"/>
              <a:t>Water and </a:t>
            </a:r>
            <a:endParaRPr lang="en-US" sz="1100" dirty="0"/>
          </a:p>
        </p:txBody>
      </p:sp>
      <p:sp>
        <p:nvSpPr>
          <p:cNvPr id="73" name="TextBox 72"/>
          <p:cNvSpPr txBox="1"/>
          <p:nvPr/>
        </p:nvSpPr>
        <p:spPr>
          <a:xfrm>
            <a:off x="1319187" y="2125201"/>
            <a:ext cx="1971382" cy="830997"/>
          </a:xfrm>
          <a:prstGeom prst="rect">
            <a:avLst/>
          </a:prstGeom>
          <a:noFill/>
          <a:ln>
            <a:noFill/>
          </a:ln>
        </p:spPr>
        <p:txBody>
          <a:bodyPr wrap="square" rtlCol="0">
            <a:spAutoFit/>
          </a:bodyPr>
          <a:lstStyle/>
          <a:p>
            <a:r>
              <a:rPr lang="en-US" b="1" dirty="0" err="1" smtClean="0">
                <a:solidFill>
                  <a:schemeClr val="accent5">
                    <a:lumMod val="50000"/>
                  </a:schemeClr>
                </a:solidFill>
              </a:rPr>
              <a:t>MFMA</a:t>
            </a:r>
            <a:endParaRPr lang="en-US" b="1" dirty="0" smtClean="0">
              <a:solidFill>
                <a:schemeClr val="accent5">
                  <a:lumMod val="50000"/>
                </a:schemeClr>
              </a:solidFill>
            </a:endParaRPr>
          </a:p>
          <a:p>
            <a:r>
              <a:rPr lang="en-US" sz="1200" b="1" dirty="0" smtClean="0">
                <a:solidFill>
                  <a:schemeClr val="accent5">
                    <a:lumMod val="50000"/>
                  </a:schemeClr>
                </a:solidFill>
              </a:rPr>
              <a:t>Municipal structures Act </a:t>
            </a:r>
          </a:p>
          <a:p>
            <a:r>
              <a:rPr lang="en-US" sz="1200" b="1" dirty="0" smtClean="0">
                <a:solidFill>
                  <a:schemeClr val="accent5">
                    <a:lumMod val="50000"/>
                  </a:schemeClr>
                </a:solidFill>
              </a:rPr>
              <a:t>Municipal Systems Act</a:t>
            </a:r>
            <a:endParaRPr lang="en-US" sz="1200" b="1" dirty="0">
              <a:solidFill>
                <a:schemeClr val="accent5">
                  <a:lumMod val="50000"/>
                </a:schemeClr>
              </a:solidFill>
            </a:endParaRPr>
          </a:p>
        </p:txBody>
      </p:sp>
    </p:spTree>
    <p:extLst>
      <p:ext uri="{BB962C8B-B14F-4D97-AF65-F5344CB8AC3E}">
        <p14:creationId xmlns:p14="http://schemas.microsoft.com/office/powerpoint/2010/main" val="1935136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ZA" altLang="en-US" sz="3600" b="1" dirty="0">
                <a:ea typeface="MS PGothic" pitchFamily="34" charset="-128"/>
              </a:rPr>
              <a:t>Delivery trends (Stats SA)</a:t>
            </a:r>
            <a:endParaRPr lang="en-ZA" altLang="nl-NL" sz="3600" b="1" dirty="0"/>
          </a:p>
        </p:txBody>
      </p:sp>
      <p:sp>
        <p:nvSpPr>
          <p:cNvPr id="3" name="Content Placeholder 2">
            <a:extLst>
              <a:ext uri="{FF2B5EF4-FFF2-40B4-BE49-F238E27FC236}">
                <a16:creationId xmlns:a16="http://schemas.microsoft.com/office/drawing/2014/main" id="{9A6D2E43-A9E9-4042-AAB3-BB35BEC9E66C}"/>
              </a:ext>
            </a:extLst>
          </p:cNvPr>
          <p:cNvSpPr>
            <a:spLocks noGrp="1"/>
          </p:cNvSpPr>
          <p:nvPr>
            <p:ph idx="1"/>
          </p:nvPr>
        </p:nvSpPr>
        <p:spPr/>
        <p:txBody>
          <a:bodyPr/>
          <a:lstStyle/>
          <a:p>
            <a:endParaRPr lang="en-ZA"/>
          </a:p>
        </p:txBody>
      </p:sp>
      <p:sp>
        <p:nvSpPr>
          <p:cNvPr id="2" name="Date Placeholder 1">
            <a:extLst>
              <a:ext uri="{FF2B5EF4-FFF2-40B4-BE49-F238E27FC236}">
                <a16:creationId xmlns:a16="http://schemas.microsoft.com/office/drawing/2014/main" id="{97F155B2-17A8-4790-805F-47505AF7E8B3}"/>
              </a:ext>
            </a:extLst>
          </p:cNvPr>
          <p:cNvSpPr>
            <a:spLocks noGrp="1"/>
          </p:cNvSpPr>
          <p:nvPr>
            <p:ph type="dt" sz="half" idx="10"/>
          </p:nvPr>
        </p:nvSpPr>
        <p:spPr/>
        <p:txBody>
          <a:bodyPr/>
          <a:lstStyle/>
          <a:p>
            <a:pPr>
              <a:defRPr/>
            </a:pPr>
            <a:fld id="{61FBD776-5341-4EAB-B15B-774DAAFADA35}" type="datetime5">
              <a:rPr lang="en-US" smtClean="0"/>
              <a:t>25-Jan-19</a:t>
            </a:fld>
            <a:endParaRPr lang="en-US" dirty="0"/>
          </a:p>
        </p:txBody>
      </p:sp>
      <p:sp>
        <p:nvSpPr>
          <p:cNvPr id="4" name="Slide Number Placeholder 3"/>
          <p:cNvSpPr>
            <a:spLocks noGrp="1"/>
          </p:cNvSpPr>
          <p:nvPr>
            <p:ph type="sldNum" sz="quarter" idx="12"/>
          </p:nvPr>
        </p:nvSpPr>
        <p:spPr/>
        <p:txBody>
          <a:bodyPr/>
          <a:lstStyle/>
          <a:p>
            <a:pPr>
              <a:defRPr/>
            </a:pPr>
            <a:fld id="{271AAE59-2E5C-442B-A46B-0E49F78A176E}" type="slidenum">
              <a:rPr lang="en-US" smtClean="0"/>
              <a:pPr>
                <a:defRPr/>
              </a:pPr>
              <a:t>19</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087954481"/>
              </p:ext>
            </p:extLst>
          </p:nvPr>
        </p:nvGraphicFramePr>
        <p:xfrm>
          <a:off x="35982" y="1055801"/>
          <a:ext cx="8980329" cy="5382706"/>
        </p:xfrm>
        <a:graphic>
          <a:graphicData uri="http://schemas.openxmlformats.org/drawingml/2006/chart">
            <c:chart xmlns:c="http://schemas.openxmlformats.org/drawingml/2006/chart" xmlns:r="http://schemas.openxmlformats.org/officeDocument/2006/relationships" r:id="rId3"/>
          </a:graphicData>
        </a:graphic>
      </p:graphicFrame>
      <p:sp>
        <p:nvSpPr>
          <p:cNvPr id="6" name="Callout: Line 5">
            <a:extLst>
              <a:ext uri="{FF2B5EF4-FFF2-40B4-BE49-F238E27FC236}">
                <a16:creationId xmlns:a16="http://schemas.microsoft.com/office/drawing/2014/main" id="{ADF963E0-5703-4066-AEA5-A6645AE378C2}"/>
              </a:ext>
            </a:extLst>
          </p:cNvPr>
          <p:cNvSpPr/>
          <p:nvPr/>
        </p:nvSpPr>
        <p:spPr>
          <a:xfrm>
            <a:off x="457200" y="2186609"/>
            <a:ext cx="874643" cy="208722"/>
          </a:xfrm>
          <a:prstGeom prst="borderCallout1">
            <a:avLst>
              <a:gd name="adj1" fmla="val 104464"/>
              <a:gd name="adj2" fmla="val 15531"/>
              <a:gd name="adj3" fmla="val 291646"/>
              <a:gd name="adj4" fmla="val 7416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000" dirty="0"/>
              <a:t>MDG 2015</a:t>
            </a:r>
          </a:p>
        </p:txBody>
      </p:sp>
      <p:sp>
        <p:nvSpPr>
          <p:cNvPr id="9" name="Callout: Line 8">
            <a:extLst>
              <a:ext uri="{FF2B5EF4-FFF2-40B4-BE49-F238E27FC236}">
                <a16:creationId xmlns:a16="http://schemas.microsoft.com/office/drawing/2014/main" id="{80B5AA77-5B9D-4B2D-AFAA-521739342446}"/>
              </a:ext>
            </a:extLst>
          </p:cNvPr>
          <p:cNvSpPr/>
          <p:nvPr/>
        </p:nvSpPr>
        <p:spPr>
          <a:xfrm>
            <a:off x="7357243" y="2832652"/>
            <a:ext cx="1428956" cy="1520687"/>
          </a:xfrm>
          <a:prstGeom prst="borderCallout1">
            <a:avLst>
              <a:gd name="adj1" fmla="val 89583"/>
              <a:gd name="adj2" fmla="val -560"/>
              <a:gd name="adj3" fmla="val 4786"/>
              <a:gd name="adj4" fmla="val -16650"/>
            </a:avLst>
          </a:prstGeom>
        </p:spPr>
        <p:style>
          <a:lnRef idx="2">
            <a:schemeClr val="accent2"/>
          </a:lnRef>
          <a:fillRef idx="1">
            <a:schemeClr val="lt1"/>
          </a:fillRef>
          <a:effectRef idx="0">
            <a:schemeClr val="accent2"/>
          </a:effectRef>
          <a:fontRef idx="minor">
            <a:schemeClr val="dk1"/>
          </a:fontRef>
        </p:style>
        <p:txBody>
          <a:bodyPr rtlCol="0" anchor="ctr"/>
          <a:lstStyle/>
          <a:p>
            <a:r>
              <a:rPr lang="en-ZA" sz="900" dirty="0"/>
              <a:t>90 % Reliable Services 2019:</a:t>
            </a:r>
          </a:p>
          <a:p>
            <a:r>
              <a:rPr lang="en-ZA" sz="900" dirty="0"/>
              <a:t>To be achieved through the following key focus areas:</a:t>
            </a:r>
          </a:p>
          <a:p>
            <a:pPr marL="171450" indent="-171450">
              <a:buFont typeface="Arial" panose="020B0604020202020204" pitchFamily="34" charset="0"/>
              <a:buChar char="•"/>
            </a:pPr>
            <a:r>
              <a:rPr lang="en-ZA" sz="900" dirty="0"/>
              <a:t>New Infrastructure</a:t>
            </a:r>
          </a:p>
          <a:p>
            <a:pPr marL="171450" indent="-171450">
              <a:buFont typeface="Arial" panose="020B0604020202020204" pitchFamily="34" charset="0"/>
              <a:buChar char="•"/>
            </a:pPr>
            <a:r>
              <a:rPr lang="en-ZA" sz="900" dirty="0"/>
              <a:t>Water Security</a:t>
            </a:r>
          </a:p>
          <a:p>
            <a:pPr marL="171450" indent="-171450">
              <a:buFont typeface="Arial" panose="020B0604020202020204" pitchFamily="34" charset="0"/>
              <a:buChar char="•"/>
            </a:pPr>
            <a:r>
              <a:rPr lang="en-ZA" sz="900" dirty="0"/>
              <a:t>Functionality</a:t>
            </a:r>
          </a:p>
          <a:p>
            <a:pPr marL="171450" indent="-171450">
              <a:buFont typeface="Arial" panose="020B0604020202020204" pitchFamily="34" charset="0"/>
              <a:buChar char="•"/>
            </a:pPr>
            <a:r>
              <a:rPr lang="en-ZA" sz="900" dirty="0"/>
              <a:t>Governance</a:t>
            </a:r>
          </a:p>
          <a:p>
            <a:pPr marL="171450" indent="-171450">
              <a:buFont typeface="Arial" panose="020B0604020202020204" pitchFamily="34" charset="0"/>
              <a:buChar char="•"/>
            </a:pPr>
            <a:r>
              <a:rPr lang="en-ZA" sz="900" dirty="0"/>
              <a:t>Financial Modelling</a:t>
            </a:r>
          </a:p>
          <a:p>
            <a:pPr marL="171450" indent="-171450">
              <a:buFont typeface="Arial" panose="020B0604020202020204" pitchFamily="34" charset="0"/>
              <a:buChar char="•"/>
            </a:pPr>
            <a:endParaRPr lang="en-ZA" sz="900" dirty="0"/>
          </a:p>
        </p:txBody>
      </p:sp>
      <p:sp>
        <p:nvSpPr>
          <p:cNvPr id="10" name="Callout: Line 9">
            <a:extLst>
              <a:ext uri="{FF2B5EF4-FFF2-40B4-BE49-F238E27FC236}">
                <a16:creationId xmlns:a16="http://schemas.microsoft.com/office/drawing/2014/main" id="{D9F49622-4BEA-49E1-B7B0-24CD9BE46A8F}"/>
              </a:ext>
            </a:extLst>
          </p:cNvPr>
          <p:cNvSpPr/>
          <p:nvPr/>
        </p:nvSpPr>
        <p:spPr>
          <a:xfrm>
            <a:off x="6446871" y="1557441"/>
            <a:ext cx="1427025" cy="306802"/>
          </a:xfrm>
          <a:prstGeom prst="borderCallout1">
            <a:avLst>
              <a:gd name="adj1" fmla="val 109459"/>
              <a:gd name="adj2" fmla="val 1102"/>
              <a:gd name="adj3" fmla="val 227402"/>
              <a:gd name="adj4" fmla="val -138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000" dirty="0"/>
              <a:t>Access to Piped Water above Target</a:t>
            </a:r>
          </a:p>
        </p:txBody>
      </p:sp>
      <p:sp>
        <p:nvSpPr>
          <p:cNvPr id="11" name="Callout: Line 10">
            <a:extLst>
              <a:ext uri="{FF2B5EF4-FFF2-40B4-BE49-F238E27FC236}">
                <a16:creationId xmlns:a16="http://schemas.microsoft.com/office/drawing/2014/main" id="{F38A439B-89B9-4640-9D1A-CAB131F47C74}"/>
              </a:ext>
            </a:extLst>
          </p:cNvPr>
          <p:cNvSpPr/>
          <p:nvPr/>
        </p:nvSpPr>
        <p:spPr>
          <a:xfrm>
            <a:off x="6456225" y="2011925"/>
            <a:ext cx="1427025" cy="306802"/>
          </a:xfrm>
          <a:prstGeom prst="borderCallout1">
            <a:avLst>
              <a:gd name="adj1" fmla="val 109459"/>
              <a:gd name="adj2" fmla="val 1102"/>
              <a:gd name="adj3" fmla="val 227402"/>
              <a:gd name="adj4" fmla="val -1385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ZA" sz="1000" dirty="0"/>
              <a:t>Access to RDP on Target</a:t>
            </a:r>
          </a:p>
        </p:txBody>
      </p:sp>
      <p:sp>
        <p:nvSpPr>
          <p:cNvPr id="7" name="Left Brace 6">
            <a:extLst>
              <a:ext uri="{FF2B5EF4-FFF2-40B4-BE49-F238E27FC236}">
                <a16:creationId xmlns:a16="http://schemas.microsoft.com/office/drawing/2014/main" id="{4CC0B680-9AFB-478C-A5F2-B277ECD99745}"/>
              </a:ext>
            </a:extLst>
          </p:cNvPr>
          <p:cNvSpPr/>
          <p:nvPr/>
        </p:nvSpPr>
        <p:spPr>
          <a:xfrm rot="16200000">
            <a:off x="4652328" y="1730221"/>
            <a:ext cx="298271" cy="28209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4" name="Callout: Line 13">
            <a:extLst>
              <a:ext uri="{FF2B5EF4-FFF2-40B4-BE49-F238E27FC236}">
                <a16:creationId xmlns:a16="http://schemas.microsoft.com/office/drawing/2014/main" id="{06402DA4-A972-4C31-BD1C-CD815FFC0615}"/>
              </a:ext>
            </a:extLst>
          </p:cNvPr>
          <p:cNvSpPr/>
          <p:nvPr/>
        </p:nvSpPr>
        <p:spPr>
          <a:xfrm>
            <a:off x="3697357" y="3292762"/>
            <a:ext cx="874643" cy="325081"/>
          </a:xfrm>
          <a:prstGeom prst="borderCallout1">
            <a:avLst>
              <a:gd name="adj1" fmla="val 91898"/>
              <a:gd name="adj2" fmla="val -1514"/>
              <a:gd name="adj3" fmla="val -84303"/>
              <a:gd name="adj4" fmla="val -4742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ZA" sz="1000" dirty="0"/>
              <a:t>MDG target met in 2015</a:t>
            </a:r>
          </a:p>
        </p:txBody>
      </p:sp>
      <p:sp>
        <p:nvSpPr>
          <p:cNvPr id="15" name="Callout: Line 14">
            <a:extLst>
              <a:ext uri="{FF2B5EF4-FFF2-40B4-BE49-F238E27FC236}">
                <a16:creationId xmlns:a16="http://schemas.microsoft.com/office/drawing/2014/main" id="{AED5CFE0-C98F-447F-8FEF-0A9A3EB92255}"/>
              </a:ext>
            </a:extLst>
          </p:cNvPr>
          <p:cNvSpPr/>
          <p:nvPr/>
        </p:nvSpPr>
        <p:spPr>
          <a:xfrm>
            <a:off x="4770784" y="3302701"/>
            <a:ext cx="1441175" cy="464229"/>
          </a:xfrm>
          <a:prstGeom prst="borderCallout1">
            <a:avLst>
              <a:gd name="adj1" fmla="val 91898"/>
              <a:gd name="adj2" fmla="val 99622"/>
              <a:gd name="adj3" fmla="val -76653"/>
              <a:gd name="adj4" fmla="val 9712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900" dirty="0"/>
              <a:t>Deteriorating infrastructure result in decline</a:t>
            </a:r>
          </a:p>
        </p:txBody>
      </p:sp>
      <p:cxnSp>
        <p:nvCxnSpPr>
          <p:cNvPr id="16" name="Straight Arrow Connector 15">
            <a:extLst>
              <a:ext uri="{FF2B5EF4-FFF2-40B4-BE49-F238E27FC236}">
                <a16:creationId xmlns:a16="http://schemas.microsoft.com/office/drawing/2014/main" id="{01D5E601-34DD-44BE-8C82-BEDEFC2E0871}"/>
              </a:ext>
            </a:extLst>
          </p:cNvPr>
          <p:cNvCxnSpPr>
            <a:cxnSpLocks/>
          </p:cNvCxnSpPr>
          <p:nvPr/>
        </p:nvCxnSpPr>
        <p:spPr>
          <a:xfrm flipV="1">
            <a:off x="6211959" y="2743200"/>
            <a:ext cx="914398" cy="3382964"/>
          </a:xfrm>
          <a:prstGeom prst="straightConnector1">
            <a:avLst/>
          </a:prstGeom>
          <a:ln w="57150">
            <a:prstDash val="sysDot"/>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07728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4" y="182170"/>
            <a:ext cx="8229600" cy="960437"/>
          </a:xfrm>
        </p:spPr>
        <p:txBody>
          <a:bodyPr/>
          <a:lstStyle/>
          <a:p>
            <a:r>
              <a:rPr lang="en-ZA" dirty="0" smtClean="0"/>
              <a:t>OBJECTIVE OF NW&amp;SMP</a:t>
            </a:r>
            <a:endParaRPr lang="en-ZA" dirty="0"/>
          </a:p>
        </p:txBody>
      </p:sp>
      <p:sp>
        <p:nvSpPr>
          <p:cNvPr id="3" name="Content Placeholder 2"/>
          <p:cNvSpPr>
            <a:spLocks noGrp="1"/>
          </p:cNvSpPr>
          <p:nvPr>
            <p:ph idx="1"/>
          </p:nvPr>
        </p:nvSpPr>
        <p:spPr>
          <a:xfrm>
            <a:off x="1450428" y="763314"/>
            <a:ext cx="7420303" cy="4007091"/>
          </a:xfrm>
        </p:spPr>
        <p:txBody>
          <a:bodyPr/>
          <a:lstStyle/>
          <a:p>
            <a:pPr algn="just">
              <a:defRPr/>
            </a:pPr>
            <a:r>
              <a:rPr lang="en-ZA" dirty="0"/>
              <a:t>The Master Plan points out the priority actions required until 2030 and beyond to ensure the water security and equitable access to water and sanitation services for all in RSA. </a:t>
            </a:r>
          </a:p>
          <a:p>
            <a:pPr algn="just">
              <a:defRPr/>
            </a:pPr>
            <a:r>
              <a:rPr lang="en-ZA" dirty="0"/>
              <a:t>It was developed in partnership with all relevant organs of state and water sector stakeholders, to give effect to local, national, regional, continental and international water and sanitation delivery targets and commitments.</a:t>
            </a:r>
          </a:p>
          <a:p>
            <a:pPr algn="just">
              <a:defRPr/>
            </a:pPr>
            <a:r>
              <a:rPr lang="en-ZA" dirty="0"/>
              <a:t>Ensure integrated planning and development across the entire water value chain (</a:t>
            </a:r>
            <a:r>
              <a:rPr lang="en-ZA" i="1" dirty="0"/>
              <a:t>support the  recommendations from Cabinet </a:t>
            </a:r>
            <a:r>
              <a:rPr lang="en-ZA" i="1" dirty="0" err="1"/>
              <a:t>Lekgotla</a:t>
            </a:r>
            <a:r>
              <a:rPr lang="en-ZA" i="1" dirty="0"/>
              <a:t> on IMTT </a:t>
            </a:r>
            <a:r>
              <a:rPr lang="en-ZA" i="1" dirty="0" smtClean="0"/>
              <a:t>Basic </a:t>
            </a:r>
            <a:r>
              <a:rPr lang="en-ZA" i="1" dirty="0"/>
              <a:t>Services </a:t>
            </a:r>
            <a:r>
              <a:rPr lang="en-ZA" i="1" dirty="0" smtClean="0"/>
              <a:t>Strategy</a:t>
            </a:r>
            <a:r>
              <a:rPr lang="en-ZA" i="1" dirty="0"/>
              <a:t>: </a:t>
            </a:r>
            <a:r>
              <a:rPr lang="en-ZA" i="1" dirty="0" err="1"/>
              <a:t>eg</a:t>
            </a:r>
            <a:r>
              <a:rPr lang="en-ZA" i="1" dirty="0"/>
              <a:t>. Focus on misalignment where bulk infrastructure has been provided without provision made for reticulation, </a:t>
            </a:r>
            <a:r>
              <a:rPr lang="en-ZA" b="1" i="1" dirty="0">
                <a:solidFill>
                  <a:schemeClr val="accent6">
                    <a:lumMod val="75000"/>
                  </a:schemeClr>
                </a:solidFill>
              </a:rPr>
              <a:t>LR4</a:t>
            </a:r>
            <a:r>
              <a:rPr lang="en-ZA" dirty="0"/>
              <a:t>). </a:t>
            </a:r>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408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F967D-9062-4974-BF05-459B1C891639}"/>
              </a:ext>
            </a:extLst>
          </p:cNvPr>
          <p:cNvSpPr>
            <a:spLocks noGrp="1"/>
          </p:cNvSpPr>
          <p:nvPr>
            <p:ph type="title"/>
          </p:nvPr>
        </p:nvSpPr>
        <p:spPr>
          <a:xfrm>
            <a:off x="1528548" y="99274"/>
            <a:ext cx="7615451" cy="614948"/>
          </a:xfrm>
        </p:spPr>
        <p:txBody>
          <a:bodyPr>
            <a:normAutofit fontScale="90000"/>
          </a:bodyPr>
          <a:lstStyle/>
          <a:p>
            <a:pPr algn="l"/>
            <a:r>
              <a:rPr lang="en-US" dirty="0"/>
              <a:t>Problem statement/Key challenges </a:t>
            </a:r>
            <a:r>
              <a:rPr lang="en-US" dirty="0" smtClean="0"/>
              <a:t>(3) </a:t>
            </a:r>
            <a:endParaRPr lang="en-ZA" sz="2800" dirty="0">
              <a:solidFill>
                <a:schemeClr val="accent5">
                  <a:lumMod val="50000"/>
                </a:schemeClr>
              </a:solidFill>
            </a:endParaRPr>
          </a:p>
        </p:txBody>
      </p:sp>
      <p:sp>
        <p:nvSpPr>
          <p:cNvPr id="3" name="Content Placeholder 2"/>
          <p:cNvSpPr>
            <a:spLocks noGrp="1"/>
          </p:cNvSpPr>
          <p:nvPr>
            <p:ph idx="1"/>
          </p:nvPr>
        </p:nvSpPr>
        <p:spPr>
          <a:xfrm>
            <a:off x="1292772" y="714222"/>
            <a:ext cx="7851227" cy="5777066"/>
          </a:xfrm>
        </p:spPr>
        <p:txBody>
          <a:bodyPr>
            <a:normAutofit fontScale="92500" lnSpcReduction="10000"/>
          </a:bodyPr>
          <a:lstStyle/>
          <a:p>
            <a:pPr marL="400050"/>
            <a:r>
              <a:rPr lang="en-ZA" sz="2000" dirty="0">
                <a:cs typeface="Arial" panose="020B0604020202020204" pitchFamily="34" charset="0"/>
              </a:rPr>
              <a:t>Current pricing strategy does not adequately make provision to: reward users who conserve water and penalise consumers that ignore consumption caps. </a:t>
            </a:r>
            <a:endParaRPr lang="en-ZA" sz="2000" dirty="0" smtClean="0">
              <a:cs typeface="Arial" panose="020B0604020202020204" pitchFamily="34" charset="0"/>
            </a:endParaRPr>
          </a:p>
          <a:p>
            <a:pPr marL="400050"/>
            <a:r>
              <a:rPr lang="en-ZA" sz="2000" dirty="0" smtClean="0">
                <a:cs typeface="Arial" panose="020B0604020202020204" pitchFamily="34" charset="0"/>
              </a:rPr>
              <a:t>The </a:t>
            </a:r>
            <a:r>
              <a:rPr lang="en-ZA" sz="2000" dirty="0">
                <a:cs typeface="Arial" panose="020B0604020202020204" pitchFamily="34" charset="0"/>
              </a:rPr>
              <a:t>water sector is not financially </a:t>
            </a:r>
            <a:r>
              <a:rPr lang="en-ZA" sz="2000" dirty="0" smtClean="0">
                <a:cs typeface="Arial" panose="020B0604020202020204" pitchFamily="34" charset="0"/>
              </a:rPr>
              <a:t>sustainable and the pricing strategy </a:t>
            </a:r>
            <a:r>
              <a:rPr lang="en-ZA" sz="2000" dirty="0">
                <a:cs typeface="Arial" panose="020B0604020202020204" pitchFamily="34" charset="0"/>
              </a:rPr>
              <a:t>will have to be reviewed to address the historic undervaluation of water and sanitation services. </a:t>
            </a:r>
          </a:p>
          <a:p>
            <a:pPr marL="400050"/>
            <a:r>
              <a:rPr lang="en-ZA" sz="2000" dirty="0" smtClean="0">
                <a:cs typeface="Arial" panose="020B0604020202020204" pitchFamily="34" charset="0"/>
              </a:rPr>
              <a:t>Waterborne </a:t>
            </a:r>
            <a:r>
              <a:rPr lang="en-ZA" sz="2000" dirty="0">
                <a:cs typeface="Arial" panose="020B0604020202020204" pitchFamily="34" charset="0"/>
              </a:rPr>
              <a:t>sanitation is </a:t>
            </a:r>
            <a:r>
              <a:rPr lang="en-ZA" sz="2000" dirty="0" smtClean="0">
                <a:cs typeface="Arial" panose="020B0604020202020204" pitchFamily="34" charset="0"/>
              </a:rPr>
              <a:t>unsustainable, need to adopt “water-less” </a:t>
            </a:r>
            <a:r>
              <a:rPr lang="en-ZA" sz="2000" dirty="0">
                <a:cs typeface="Arial" panose="020B0604020202020204" pitchFamily="34" charset="0"/>
              </a:rPr>
              <a:t>sanitation technology. Pragmatic management of the Free Basic Water policy is required. </a:t>
            </a:r>
          </a:p>
          <a:p>
            <a:pPr marL="400050"/>
            <a:r>
              <a:rPr lang="en-ZA" sz="2000" dirty="0">
                <a:cs typeface="Arial" panose="020B0604020202020204" pitchFamily="34" charset="0"/>
              </a:rPr>
              <a:t>Non-Revenue Water in municipalities is estimated at 41</a:t>
            </a:r>
            <a:r>
              <a:rPr lang="en-ZA" sz="2000" dirty="0" smtClean="0">
                <a:cs typeface="Arial" panose="020B0604020202020204" pitchFamily="34" charset="0"/>
              </a:rPr>
              <a:t>%, losing </a:t>
            </a:r>
            <a:r>
              <a:rPr lang="en-ZA" sz="2000">
                <a:cs typeface="Arial" panose="020B0604020202020204" pitchFamily="34" charset="0"/>
              </a:rPr>
              <a:t>some </a:t>
            </a:r>
            <a:r>
              <a:rPr lang="en-ZA" sz="2000" smtClean="0">
                <a:cs typeface="Arial" panose="020B0604020202020204" pitchFamily="34" charset="0"/>
              </a:rPr>
              <a:t>R9.9 </a:t>
            </a:r>
            <a:r>
              <a:rPr lang="en-ZA" sz="2000" dirty="0">
                <a:cs typeface="Arial" panose="020B0604020202020204" pitchFamily="34" charset="0"/>
              </a:rPr>
              <a:t>billion of potential revenue per </a:t>
            </a:r>
            <a:r>
              <a:rPr lang="en-ZA" sz="2000" dirty="0" smtClean="0">
                <a:cs typeface="Arial" panose="020B0604020202020204" pitchFamily="34" charset="0"/>
              </a:rPr>
              <a:t>year.   The </a:t>
            </a:r>
            <a:r>
              <a:rPr lang="en-ZA" sz="2000" dirty="0">
                <a:cs typeface="Arial" panose="020B0604020202020204" pitchFamily="34" charset="0"/>
              </a:rPr>
              <a:t>best performing </a:t>
            </a:r>
            <a:r>
              <a:rPr lang="en-ZA" sz="2000" dirty="0" smtClean="0">
                <a:cs typeface="Arial" panose="020B0604020202020204" pitchFamily="34" charset="0"/>
              </a:rPr>
              <a:t>municipalities achieve on average 25% and for practical reason it is not possible to achieve 0%. </a:t>
            </a:r>
            <a:r>
              <a:rPr lang="en-ZA" sz="2000" dirty="0">
                <a:cs typeface="Arial" panose="020B0604020202020204" pitchFamily="34" charset="0"/>
              </a:rPr>
              <a:t>Need </a:t>
            </a:r>
            <a:r>
              <a:rPr lang="en-ZA" sz="2000" dirty="0" smtClean="0">
                <a:cs typeface="Arial" panose="020B0604020202020204" pitchFamily="34" charset="0"/>
              </a:rPr>
              <a:t>to deal with non-payment </a:t>
            </a:r>
            <a:r>
              <a:rPr lang="en-ZA" sz="2000" dirty="0">
                <a:cs typeface="Arial" panose="020B0604020202020204" pitchFamily="34" charset="0"/>
              </a:rPr>
              <a:t>for </a:t>
            </a:r>
            <a:r>
              <a:rPr lang="en-ZA" sz="2000" dirty="0" smtClean="0">
                <a:cs typeface="Arial" panose="020B0604020202020204" pitchFamily="34" charset="0"/>
              </a:rPr>
              <a:t>services, and enforce cost-recovery. </a:t>
            </a:r>
            <a:endParaRPr lang="en-ZA" sz="2000" dirty="0">
              <a:cs typeface="Arial" panose="020B0604020202020204" pitchFamily="34" charset="0"/>
            </a:endParaRPr>
          </a:p>
          <a:p>
            <a:pPr marL="400050"/>
            <a:r>
              <a:rPr lang="en-ZA" sz="2000" dirty="0" smtClean="0">
                <a:cs typeface="Arial" panose="020B0604020202020204" pitchFamily="34" charset="0"/>
              </a:rPr>
              <a:t>High </a:t>
            </a:r>
            <a:r>
              <a:rPr lang="en-ZA" sz="2000" dirty="0">
                <a:cs typeface="Arial" panose="020B0604020202020204" pitchFamily="34" charset="0"/>
              </a:rPr>
              <a:t>levels of debt at municipal level reverberate up the value chain, impacting on the financial </a:t>
            </a:r>
            <a:r>
              <a:rPr lang="en-ZA" sz="2000" dirty="0" smtClean="0">
                <a:cs typeface="Arial" panose="020B0604020202020204" pitchFamily="34" charset="0"/>
              </a:rPr>
              <a:t>sustainability. </a:t>
            </a:r>
            <a:endParaRPr lang="en-ZA" sz="2000" dirty="0">
              <a:cs typeface="Arial" panose="020B0604020202020204" pitchFamily="34" charset="0"/>
            </a:endParaRPr>
          </a:p>
          <a:p>
            <a:pPr marL="400050"/>
            <a:r>
              <a:rPr lang="en-ZA" sz="2000" dirty="0">
                <a:cs typeface="Arial" panose="020B0604020202020204" pitchFamily="34" charset="0"/>
              </a:rPr>
              <a:t>South Africa invests R 42 billion per year into water infrastructure, and R13 billion into sanitation. The estimated capital investment requirement is R90 billion per year over the next ten years, which is R 33 billion per annum more than the current investment. </a:t>
            </a:r>
          </a:p>
          <a:p>
            <a:pPr marL="400050"/>
            <a:endParaRPr lang="en-ZA" sz="1800" dirty="0">
              <a:latin typeface="Arial" panose="020B0604020202020204" pitchFamily="34" charset="0"/>
              <a:cs typeface="Arial" panose="020B0604020202020204" pitchFamily="34" charset="0"/>
            </a:endParaRPr>
          </a:p>
          <a:p>
            <a:pPr marL="400050"/>
            <a:endParaRPr lang="en-ZA" sz="1800" dirty="0">
              <a:latin typeface="Arial" panose="020B0604020202020204" pitchFamily="34" charset="0"/>
              <a:cs typeface="Arial" panose="020B0604020202020204" pitchFamily="34" charset="0"/>
            </a:endParaRPr>
          </a:p>
          <a:p>
            <a:pPr marL="400050"/>
            <a:endParaRPr lang="en-ZA" sz="1800" dirty="0">
              <a:latin typeface="Arial" panose="020B0604020202020204" pitchFamily="34" charset="0"/>
              <a:cs typeface="Arial" panose="020B0604020202020204" pitchFamily="34" charset="0"/>
            </a:endParaRPr>
          </a:p>
          <a:p>
            <a:pPr marL="400050"/>
            <a:endParaRPr lang="en-ZA" sz="2000" dirty="0">
              <a:latin typeface="Arial" panose="020B0604020202020204" pitchFamily="34" charset="0"/>
              <a:cs typeface="Arial" panose="020B0604020202020204" pitchFamily="34" charset="0"/>
            </a:endParaRPr>
          </a:p>
          <a:p>
            <a:pPr marL="400050"/>
            <a:endParaRPr lang="en-ZA" sz="2000" dirty="0">
              <a:latin typeface="Arial" panose="020B0604020202020204" pitchFamily="34" charset="0"/>
              <a:cs typeface="Arial" panose="020B0604020202020204" pitchFamily="34" charset="0"/>
            </a:endParaRPr>
          </a:p>
          <a:p>
            <a:pPr marL="400050"/>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C0797BB-06AB-4716-97B6-3E225C79E4C4}" type="slidenum">
              <a:rPr lang="en-US">
                <a:solidFill>
                  <a:srgbClr val="F79646">
                    <a:lumMod val="75000"/>
                  </a:srgbClr>
                </a:solidFill>
              </a:rPr>
              <a:pPr>
                <a:defRPr/>
              </a:pPr>
              <a:t>20</a:t>
            </a:fld>
            <a:endParaRPr lang="en-US" dirty="0">
              <a:solidFill>
                <a:srgbClr val="F79646">
                  <a:lumMod val="75000"/>
                </a:srgb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251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165"/>
            <a:ext cx="8229600" cy="960437"/>
          </a:xfrm>
        </p:spPr>
        <p:txBody>
          <a:bodyPr/>
          <a:lstStyle/>
          <a:p>
            <a:r>
              <a:rPr lang="en-ZA" dirty="0" smtClean="0"/>
              <a:t>Proposed Solutions (1a)</a:t>
            </a:r>
            <a:endParaRPr lang="en-ZA" dirty="0"/>
          </a:p>
        </p:txBody>
      </p:sp>
      <p:sp>
        <p:nvSpPr>
          <p:cNvPr id="3" name="Content Placeholder 2"/>
          <p:cNvSpPr>
            <a:spLocks noGrp="1"/>
          </p:cNvSpPr>
          <p:nvPr>
            <p:ph idx="1"/>
          </p:nvPr>
        </p:nvSpPr>
        <p:spPr>
          <a:xfrm>
            <a:off x="1343025" y="1109606"/>
            <a:ext cx="7831798" cy="5016557"/>
          </a:xfrm>
        </p:spPr>
        <p:txBody>
          <a:bodyPr/>
          <a:lstStyle/>
          <a:p>
            <a:pPr marL="342900" lvl="1" indent="-342900">
              <a:buFont typeface="Arial" pitchFamily="34" charset="0"/>
              <a:buChar char="•"/>
            </a:pPr>
            <a:r>
              <a:rPr lang="en-ZA" sz="2200" dirty="0">
                <a:cs typeface="ＭＳ Ｐゴシック" charset="0"/>
              </a:rPr>
              <a:t>Improve governance of the Water and Sanitation sector (Enforcing policy, norms and standards and linkages to functionality)</a:t>
            </a:r>
          </a:p>
          <a:p>
            <a:pPr marL="800100" lvl="1">
              <a:lnSpc>
                <a:spcPct val="80000"/>
              </a:lnSpc>
            </a:pPr>
            <a:r>
              <a:rPr lang="en-ZA" sz="2000" dirty="0"/>
              <a:t>Apply “professional” business rules and principles Address Improved leadership and drive</a:t>
            </a:r>
          </a:p>
          <a:p>
            <a:pPr marL="800100" lvl="1">
              <a:lnSpc>
                <a:spcPct val="80000"/>
              </a:lnSpc>
            </a:pPr>
            <a:r>
              <a:rPr lang="en-ZA" sz="2000" dirty="0"/>
              <a:t>Stronger oversight</a:t>
            </a:r>
          </a:p>
          <a:p>
            <a:pPr marL="800100" lvl="1">
              <a:lnSpc>
                <a:spcPct val="80000"/>
              </a:lnSpc>
            </a:pPr>
            <a:r>
              <a:rPr lang="en-ZA" sz="2000" dirty="0"/>
              <a:t>Improved coordination</a:t>
            </a:r>
          </a:p>
          <a:p>
            <a:pPr marL="800100" lvl="1">
              <a:lnSpc>
                <a:spcPct val="80000"/>
              </a:lnSpc>
            </a:pPr>
            <a:r>
              <a:rPr lang="en-ZA" sz="2000" dirty="0"/>
              <a:t>Effective programme governance</a:t>
            </a:r>
          </a:p>
          <a:p>
            <a:pPr marL="800100" lvl="1">
              <a:lnSpc>
                <a:spcPct val="80000"/>
              </a:lnSpc>
            </a:pPr>
            <a:r>
              <a:rPr lang="en-ZA" sz="2000" dirty="0"/>
              <a:t>Outcome focused</a:t>
            </a:r>
          </a:p>
          <a:p>
            <a:pPr marL="800100" lvl="1">
              <a:lnSpc>
                <a:spcPct val="80000"/>
              </a:lnSpc>
            </a:pPr>
            <a:r>
              <a:rPr lang="en-ZA" sz="2000" dirty="0"/>
              <a:t> </a:t>
            </a:r>
            <a:r>
              <a:rPr lang="en-ZA" sz="2000" dirty="0" smtClean="0"/>
              <a:t>Macro </a:t>
            </a:r>
            <a:r>
              <a:rPr lang="en-ZA" sz="2000" dirty="0"/>
              <a:t>master plan</a:t>
            </a:r>
          </a:p>
          <a:p>
            <a:pPr marL="800100" lvl="1">
              <a:lnSpc>
                <a:spcPct val="80000"/>
              </a:lnSpc>
            </a:pPr>
            <a:r>
              <a:rPr lang="en-ZA" sz="2000" dirty="0"/>
              <a:t>Inspire/movement</a:t>
            </a:r>
          </a:p>
          <a:p>
            <a:pPr marL="800100" lvl="1">
              <a:lnSpc>
                <a:spcPct val="80000"/>
              </a:lnSpc>
            </a:pPr>
            <a:r>
              <a:rPr lang="en-ZA" sz="2000" dirty="0"/>
              <a:t>Review accountability and responsibility and introduce more stringent requirements to WSA officials </a:t>
            </a:r>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21</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715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165"/>
            <a:ext cx="8229600" cy="960437"/>
          </a:xfrm>
        </p:spPr>
        <p:txBody>
          <a:bodyPr/>
          <a:lstStyle/>
          <a:p>
            <a:r>
              <a:rPr lang="en-ZA" dirty="0" smtClean="0"/>
              <a:t>Proposed Solutions (1b)</a:t>
            </a:r>
            <a:endParaRPr lang="en-ZA" dirty="0"/>
          </a:p>
        </p:txBody>
      </p:sp>
      <p:sp>
        <p:nvSpPr>
          <p:cNvPr id="3" name="Content Placeholder 2"/>
          <p:cNvSpPr>
            <a:spLocks noGrp="1"/>
          </p:cNvSpPr>
          <p:nvPr>
            <p:ph idx="1"/>
          </p:nvPr>
        </p:nvSpPr>
        <p:spPr>
          <a:xfrm>
            <a:off x="981074" y="1533525"/>
            <a:ext cx="8193749" cy="3861893"/>
          </a:xfrm>
        </p:spPr>
        <p:txBody>
          <a:bodyPr/>
          <a:lstStyle/>
          <a:p>
            <a:pPr marL="800100" lvl="1">
              <a:lnSpc>
                <a:spcPct val="80000"/>
              </a:lnSpc>
            </a:pPr>
            <a:r>
              <a:rPr lang="en-ZA" sz="2000" dirty="0" smtClean="0"/>
              <a:t>Develop </a:t>
            </a:r>
            <a:r>
              <a:rPr lang="en-ZA" sz="2000" dirty="0"/>
              <a:t>norms and standards regarding water services provision throughout the value chain regarding water service provision (technical, financial, skill requirement)</a:t>
            </a:r>
          </a:p>
          <a:p>
            <a:pPr marL="800100" lvl="1">
              <a:lnSpc>
                <a:spcPct val="80000"/>
              </a:lnSpc>
            </a:pPr>
            <a:r>
              <a:rPr lang="en-ZA" sz="2000" dirty="0"/>
              <a:t>DWS will establish a specialised municipal intervention unit for water and sanitation (MIUWS) to drive the national programme of interventions, which includes the reintroduction of a sector-wide approach (SWAP</a:t>
            </a:r>
            <a:r>
              <a:rPr lang="en-ZA" sz="2000" dirty="0" smtClean="0"/>
              <a:t>)</a:t>
            </a:r>
          </a:p>
          <a:p>
            <a:pPr marL="800100" lvl="1">
              <a:lnSpc>
                <a:spcPct val="80000"/>
              </a:lnSpc>
            </a:pPr>
            <a:r>
              <a:rPr lang="en-ZA" sz="2000" dirty="0" smtClean="0"/>
              <a:t>DWS will form part of Joint team to work </a:t>
            </a:r>
            <a:r>
              <a:rPr lang="en-US" sz="2000" dirty="0"/>
              <a:t>on all areas in which improved bulk and reticulation infrastructure alignment - including the seven pilot Water Services Authorities</a:t>
            </a:r>
            <a:r>
              <a:rPr lang="en-US" sz="2000" dirty="0" smtClean="0"/>
              <a:t>. (</a:t>
            </a:r>
            <a:r>
              <a:rPr lang="en-US" b="1" i="1" dirty="0">
                <a:solidFill>
                  <a:schemeClr val="accent6">
                    <a:lumMod val="75000"/>
                  </a:schemeClr>
                </a:solidFill>
                <a:cs typeface="ＭＳ Ｐゴシック" charset="0"/>
              </a:rPr>
              <a:t>LR3</a:t>
            </a:r>
            <a:r>
              <a:rPr lang="en-US" sz="2000" dirty="0" smtClean="0"/>
              <a:t>)</a:t>
            </a:r>
            <a:endParaRPr lang="en-ZA" sz="2000" dirty="0"/>
          </a:p>
          <a:p>
            <a:pPr marL="800100" lvl="1">
              <a:lnSpc>
                <a:spcPct val="80000"/>
              </a:lnSpc>
            </a:pPr>
            <a:r>
              <a:rPr lang="en-ZA" sz="2000" dirty="0"/>
              <a:t>Implement a Municipal Upgrade Support Team to enable complete </a:t>
            </a:r>
            <a:r>
              <a:rPr lang="en-ZA" sz="2000" dirty="0" smtClean="0"/>
              <a:t>turnaround</a:t>
            </a:r>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053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0"/>
            <a:ext cx="8229600" cy="960437"/>
          </a:xfrm>
        </p:spPr>
        <p:txBody>
          <a:bodyPr/>
          <a:lstStyle/>
          <a:p>
            <a:r>
              <a:rPr lang="en-ZA" dirty="0" smtClean="0"/>
              <a:t>Proposed Solutions (2)</a:t>
            </a:r>
            <a:endParaRPr lang="en-ZA" dirty="0"/>
          </a:p>
        </p:txBody>
      </p:sp>
      <p:sp>
        <p:nvSpPr>
          <p:cNvPr id="3" name="Content Placeholder 2"/>
          <p:cNvSpPr>
            <a:spLocks noGrp="1"/>
          </p:cNvSpPr>
          <p:nvPr>
            <p:ph idx="1"/>
          </p:nvPr>
        </p:nvSpPr>
        <p:spPr>
          <a:xfrm>
            <a:off x="1528548" y="626723"/>
            <a:ext cx="7529728" cy="5016557"/>
          </a:xfrm>
        </p:spPr>
        <p:txBody>
          <a:bodyPr/>
          <a:lstStyle/>
          <a:p>
            <a:pPr marL="342900" lvl="1" indent="-342900">
              <a:spcBef>
                <a:spcPts val="0"/>
              </a:spcBef>
              <a:buFont typeface="Arial" pitchFamily="34" charset="0"/>
              <a:buChar char="•"/>
            </a:pPr>
            <a:r>
              <a:rPr lang="en-ZA" sz="2200" dirty="0">
                <a:cs typeface="ＭＳ Ｐゴシック" charset="0"/>
              </a:rPr>
              <a:t>DWS will form part of the </a:t>
            </a:r>
            <a:r>
              <a:rPr lang="en-US" sz="2200" dirty="0">
                <a:cs typeface="ＭＳ Ｐゴシック" charset="0"/>
              </a:rPr>
              <a:t>Co-ordinated Inter-Departmental and Inter-Governmental approach to planning, budgeting and implementation for Social Infrastructure and Services in the 57 Identified </a:t>
            </a:r>
            <a:r>
              <a:rPr lang="en-US" sz="2200" dirty="0" err="1">
                <a:cs typeface="ＭＳ Ｐゴシック" charset="0"/>
              </a:rPr>
              <a:t>Prioritised</a:t>
            </a:r>
            <a:r>
              <a:rPr lang="en-US" sz="2200" dirty="0">
                <a:cs typeface="ＭＳ Ｐゴシック" charset="0"/>
              </a:rPr>
              <a:t> Municipalities (</a:t>
            </a:r>
            <a:r>
              <a:rPr lang="en-US" b="1" i="1" dirty="0" smtClean="0">
                <a:solidFill>
                  <a:schemeClr val="accent6">
                    <a:lumMod val="75000"/>
                  </a:schemeClr>
                </a:solidFill>
                <a:cs typeface="ＭＳ Ｐゴシック" charset="0"/>
              </a:rPr>
              <a:t>LR1,</a:t>
            </a:r>
            <a:r>
              <a:rPr lang="en-ZA" sz="2000" b="1" i="1" dirty="0">
                <a:solidFill>
                  <a:srgbClr val="25FF88"/>
                </a:solidFill>
              </a:rPr>
              <a:t> </a:t>
            </a:r>
            <a:r>
              <a:rPr lang="en-ZA" b="1" i="1" dirty="0">
                <a:solidFill>
                  <a:srgbClr val="25FF88"/>
                </a:solidFill>
              </a:rPr>
              <a:t>ESRP</a:t>
            </a:r>
            <a:r>
              <a:rPr lang="en-US" sz="2200" dirty="0" smtClean="0">
                <a:cs typeface="ＭＳ Ｐゴシック" charset="0"/>
              </a:rPr>
              <a:t>)</a:t>
            </a:r>
            <a:endParaRPr lang="en-ZA" sz="2200" dirty="0">
              <a:cs typeface="ＭＳ Ｐゴシック" charset="0"/>
            </a:endParaRPr>
          </a:p>
          <a:p>
            <a:pPr marL="342900" lvl="1" indent="-342900">
              <a:spcBef>
                <a:spcPts val="0"/>
              </a:spcBef>
              <a:buFont typeface="Arial" pitchFamily="34" charset="0"/>
              <a:buChar char="•"/>
            </a:pPr>
            <a:r>
              <a:rPr lang="en-ZA" sz="2200" dirty="0">
                <a:cs typeface="ＭＳ Ｐゴシック" charset="0"/>
              </a:rPr>
              <a:t>Address institutional arrangements regarding water and sanitation provision</a:t>
            </a:r>
          </a:p>
          <a:p>
            <a:pPr marL="800100" lvl="1">
              <a:lnSpc>
                <a:spcPct val="80000"/>
              </a:lnSpc>
            </a:pPr>
            <a:r>
              <a:rPr lang="en-ZA" sz="2000" dirty="0"/>
              <a:t>Review existing organizational structure and job responsibility models within WSA</a:t>
            </a:r>
          </a:p>
          <a:p>
            <a:pPr marL="800100" lvl="1">
              <a:lnSpc>
                <a:spcPct val="80000"/>
              </a:lnSpc>
            </a:pPr>
            <a:r>
              <a:rPr lang="en-ZA" sz="2000" dirty="0"/>
              <a:t>Review institutional arrangements with regards to WSA (include funding and equitable share)</a:t>
            </a:r>
          </a:p>
          <a:p>
            <a:pPr marL="342900" lvl="1" indent="-342900">
              <a:spcBef>
                <a:spcPts val="0"/>
              </a:spcBef>
              <a:buFont typeface="Arial" pitchFamily="34" charset="0"/>
              <a:buChar char="•"/>
            </a:pPr>
            <a:r>
              <a:rPr lang="en-ZA" sz="2200" dirty="0">
                <a:cs typeface="ＭＳ Ｐゴシック" charset="0"/>
              </a:rPr>
              <a:t>Improve skills in water and sanitation services</a:t>
            </a:r>
          </a:p>
          <a:p>
            <a:pPr marL="800100" lvl="1">
              <a:lnSpc>
                <a:spcPct val="80000"/>
              </a:lnSpc>
            </a:pPr>
            <a:r>
              <a:rPr lang="en-ZA" sz="2000" dirty="0"/>
              <a:t>Develop Implementation plan/strategy for capacity building within WSA per province</a:t>
            </a:r>
          </a:p>
          <a:p>
            <a:pPr marL="914400" lvl="2" indent="0">
              <a:buNone/>
            </a:pPr>
            <a:endParaRPr lang="en-ZA" sz="1900" dirty="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23</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372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0"/>
            <a:ext cx="8229600" cy="960437"/>
          </a:xfrm>
        </p:spPr>
        <p:txBody>
          <a:bodyPr/>
          <a:lstStyle/>
          <a:p>
            <a:r>
              <a:rPr lang="en-ZA" dirty="0" smtClean="0"/>
              <a:t>Proposed Solutions (3)</a:t>
            </a:r>
            <a:endParaRPr lang="en-ZA" dirty="0"/>
          </a:p>
        </p:txBody>
      </p:sp>
      <p:sp>
        <p:nvSpPr>
          <p:cNvPr id="3" name="Content Placeholder 2"/>
          <p:cNvSpPr>
            <a:spLocks noGrp="1"/>
          </p:cNvSpPr>
          <p:nvPr>
            <p:ph idx="1"/>
          </p:nvPr>
        </p:nvSpPr>
        <p:spPr>
          <a:xfrm>
            <a:off x="1390650" y="751342"/>
            <a:ext cx="7362826" cy="5016557"/>
          </a:xfrm>
        </p:spPr>
        <p:txBody>
          <a:bodyPr/>
          <a:lstStyle/>
          <a:p>
            <a:pPr marL="342900" lvl="1" indent="-342900">
              <a:spcBef>
                <a:spcPts val="0"/>
              </a:spcBef>
              <a:buFont typeface="Arial" pitchFamily="34" charset="0"/>
              <a:buChar char="•"/>
            </a:pPr>
            <a:r>
              <a:rPr lang="en-ZA" sz="2200" dirty="0" smtClean="0">
                <a:cs typeface="ＭＳ Ｐゴシック" charset="0"/>
              </a:rPr>
              <a:t>Focus </a:t>
            </a:r>
            <a:r>
              <a:rPr lang="en-ZA" sz="2200" dirty="0">
                <a:cs typeface="ＭＳ Ｐゴシック" charset="0"/>
              </a:rPr>
              <a:t>on accountability, ownership and commitment (</a:t>
            </a:r>
            <a:r>
              <a:rPr lang="en-ZA" sz="2200" dirty="0" err="1">
                <a:cs typeface="ＭＳ Ｐゴシック" charset="0"/>
              </a:rPr>
              <a:t>MuSSA</a:t>
            </a:r>
            <a:r>
              <a:rPr lang="en-ZA" sz="2200" dirty="0">
                <a:cs typeface="ＭＳ Ｐゴシック" charset="0"/>
              </a:rPr>
              <a:t>)</a:t>
            </a:r>
          </a:p>
          <a:p>
            <a:pPr marL="800100" lvl="1">
              <a:lnSpc>
                <a:spcPct val="80000"/>
              </a:lnSpc>
            </a:pPr>
            <a:r>
              <a:rPr lang="en-ZA" sz="2000" dirty="0"/>
              <a:t>Stronger regulation</a:t>
            </a:r>
          </a:p>
          <a:p>
            <a:pPr marL="800100" lvl="1">
              <a:lnSpc>
                <a:spcPct val="80000"/>
              </a:lnSpc>
            </a:pPr>
            <a:r>
              <a:rPr lang="en-ZA" sz="2000" dirty="0"/>
              <a:t>Discipline</a:t>
            </a:r>
          </a:p>
          <a:p>
            <a:pPr marL="800100" lvl="1">
              <a:lnSpc>
                <a:spcPct val="80000"/>
              </a:lnSpc>
            </a:pPr>
            <a:r>
              <a:rPr lang="en-ZA" sz="2000" dirty="0"/>
              <a:t>Hands-on management </a:t>
            </a:r>
          </a:p>
          <a:p>
            <a:pPr marL="800100" lvl="1">
              <a:lnSpc>
                <a:spcPct val="80000"/>
              </a:lnSpc>
            </a:pPr>
            <a:r>
              <a:rPr lang="en-ZA" sz="2000" dirty="0"/>
              <a:t>Performance obligations</a:t>
            </a:r>
          </a:p>
          <a:p>
            <a:pPr marL="800100" lvl="1">
              <a:lnSpc>
                <a:spcPct val="80000"/>
              </a:lnSpc>
            </a:pPr>
            <a:r>
              <a:rPr lang="en-ZA" sz="2000" dirty="0"/>
              <a:t>Address corruption</a:t>
            </a:r>
          </a:p>
          <a:p>
            <a:pPr marL="800100" lvl="1">
              <a:lnSpc>
                <a:spcPct val="80000"/>
              </a:lnSpc>
            </a:pPr>
            <a:r>
              <a:rPr lang="en-ZA" sz="2000" dirty="0"/>
              <a:t>Address poor financial management </a:t>
            </a:r>
          </a:p>
          <a:p>
            <a:pPr marL="800100" lvl="1">
              <a:lnSpc>
                <a:spcPct val="80000"/>
              </a:lnSpc>
            </a:pPr>
            <a:r>
              <a:rPr lang="en-ZA" sz="2000" dirty="0"/>
              <a:t>Appropriate appointments </a:t>
            </a:r>
          </a:p>
          <a:p>
            <a:pPr lvl="2"/>
            <a:endParaRPr lang="en-ZA" sz="1900" dirty="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24</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01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77"/>
            <a:ext cx="8229600" cy="960437"/>
          </a:xfrm>
        </p:spPr>
        <p:txBody>
          <a:bodyPr/>
          <a:lstStyle/>
          <a:p>
            <a:r>
              <a:rPr lang="en-ZA" dirty="0" smtClean="0"/>
              <a:t>Proposed Solutions (4)</a:t>
            </a:r>
            <a:endParaRPr lang="en-ZA" dirty="0"/>
          </a:p>
        </p:txBody>
      </p:sp>
      <p:sp>
        <p:nvSpPr>
          <p:cNvPr id="3" name="Content Placeholder 2"/>
          <p:cNvSpPr>
            <a:spLocks noGrp="1"/>
          </p:cNvSpPr>
          <p:nvPr>
            <p:ph idx="1"/>
          </p:nvPr>
        </p:nvSpPr>
        <p:spPr>
          <a:xfrm>
            <a:off x="1085850" y="934948"/>
            <a:ext cx="8058150" cy="5016557"/>
          </a:xfrm>
        </p:spPr>
        <p:txBody>
          <a:bodyPr/>
          <a:lstStyle/>
          <a:p>
            <a:pPr marL="342900" lvl="1" indent="-342900">
              <a:buFont typeface="Arial" pitchFamily="34" charset="0"/>
              <a:buChar char="•"/>
            </a:pPr>
            <a:r>
              <a:rPr lang="en-ZA" sz="2200" dirty="0">
                <a:cs typeface="ＭＳ Ｐゴシック" charset="0"/>
              </a:rPr>
              <a:t>Focus on addressing “reliable” </a:t>
            </a:r>
            <a:r>
              <a:rPr lang="en-ZA" sz="2200" dirty="0" smtClean="0">
                <a:cs typeface="ＭＳ Ｐゴシック" charset="0"/>
              </a:rPr>
              <a:t>services (</a:t>
            </a:r>
            <a:r>
              <a:rPr lang="en-ZA" b="1" i="1" dirty="0">
                <a:solidFill>
                  <a:srgbClr val="25FF88"/>
                </a:solidFill>
              </a:rPr>
              <a:t>ESRP</a:t>
            </a:r>
            <a:r>
              <a:rPr lang="en-ZA" sz="2200" dirty="0" smtClean="0">
                <a:sym typeface="Wingdings" pitchFamily="2" charset="2"/>
              </a:rPr>
              <a:t>):</a:t>
            </a:r>
            <a:endParaRPr lang="en-ZA" sz="2200" dirty="0">
              <a:cs typeface="ＭＳ Ｐゴシック" charset="0"/>
            </a:endParaRPr>
          </a:p>
          <a:p>
            <a:pPr marL="800100" lvl="1">
              <a:lnSpc>
                <a:spcPct val="80000"/>
              </a:lnSpc>
            </a:pPr>
            <a:r>
              <a:rPr lang="en-ZA" sz="2000" dirty="0"/>
              <a:t>Water supply is a non-stop-never-ending business – not a once of project delivery action</a:t>
            </a:r>
          </a:p>
          <a:p>
            <a:pPr marL="800100" lvl="1">
              <a:lnSpc>
                <a:spcPct val="80000"/>
              </a:lnSpc>
            </a:pPr>
            <a:r>
              <a:rPr lang="en-ZA" sz="2000" dirty="0"/>
              <a:t>Present focus only on infrastructure delivery – all existing programmes to be </a:t>
            </a:r>
            <a:r>
              <a:rPr lang="en-ZA" sz="2000" dirty="0" err="1"/>
              <a:t>refocussed</a:t>
            </a:r>
            <a:r>
              <a:rPr lang="en-ZA" sz="2000" dirty="0"/>
              <a:t> towards reliable service delivery</a:t>
            </a:r>
          </a:p>
          <a:p>
            <a:pPr marL="800100" lvl="1">
              <a:lnSpc>
                <a:spcPct val="80000"/>
              </a:lnSpc>
            </a:pPr>
            <a:r>
              <a:rPr lang="en-ZA" sz="2000" dirty="0"/>
              <a:t>Enforce application of lifecycle, asset management and business </a:t>
            </a:r>
            <a:r>
              <a:rPr lang="en-ZA" sz="2000" dirty="0" smtClean="0"/>
              <a:t>principles </a:t>
            </a:r>
          </a:p>
          <a:p>
            <a:pPr marL="800100" lvl="1">
              <a:lnSpc>
                <a:spcPct val="80000"/>
              </a:lnSpc>
            </a:pPr>
            <a:r>
              <a:rPr lang="en-ZA" sz="2000" dirty="0" smtClean="0"/>
              <a:t>Behavioural change (stop water wastages, protect infrastructure and adapt to the full water mix)</a:t>
            </a:r>
            <a:endParaRPr lang="en-ZA" sz="2000" dirty="0"/>
          </a:p>
          <a:p>
            <a:pPr marL="800100" lvl="1">
              <a:lnSpc>
                <a:spcPct val="80000"/>
              </a:lnSpc>
            </a:pPr>
            <a:r>
              <a:rPr lang="en-ZA" sz="2000" dirty="0"/>
              <a:t> Address viability and affordability</a:t>
            </a:r>
          </a:p>
          <a:p>
            <a:pPr marL="800100" lvl="1">
              <a:lnSpc>
                <a:spcPct val="80000"/>
              </a:lnSpc>
            </a:pPr>
            <a:r>
              <a:rPr lang="en-ZA" sz="2000" dirty="0"/>
              <a:t>Address water security  </a:t>
            </a:r>
            <a:endParaRPr lang="en-ZA" sz="2000" dirty="0" smtClean="0"/>
          </a:p>
          <a:p>
            <a:pPr marL="342900" lvl="1" indent="-342900">
              <a:lnSpc>
                <a:spcPct val="80000"/>
              </a:lnSpc>
              <a:spcBef>
                <a:spcPts val="0"/>
              </a:spcBef>
              <a:buFont typeface="Arial" pitchFamily="34" charset="0"/>
              <a:buChar char="•"/>
            </a:pPr>
            <a:r>
              <a:rPr lang="en-US" sz="2200" dirty="0">
                <a:cs typeface="ＭＳ Ｐゴシック" charset="0"/>
              </a:rPr>
              <a:t>The Co-ordinated Service Delivery approach in the 57  Identified Priority Municipalities (8 Metros, 43 Locals and 6 Districts) must reach the greatest number of households still requiring basic services: (</a:t>
            </a:r>
            <a:r>
              <a:rPr lang="en-US" b="1" i="1" dirty="0">
                <a:solidFill>
                  <a:schemeClr val="accent6">
                    <a:lumMod val="75000"/>
                  </a:schemeClr>
                </a:solidFill>
                <a:cs typeface="ＭＳ Ｐゴシック" charset="0"/>
              </a:rPr>
              <a:t>LR2</a:t>
            </a:r>
            <a:r>
              <a:rPr lang="en-US" sz="2200" dirty="0" smtClean="0">
                <a:cs typeface="ＭＳ Ｐゴシック" charset="0"/>
              </a:rPr>
              <a:t>, </a:t>
            </a:r>
            <a:r>
              <a:rPr lang="en-ZA" b="1" i="1" dirty="0">
                <a:solidFill>
                  <a:srgbClr val="25FF88"/>
                </a:solidFill>
              </a:rPr>
              <a:t>ESRP</a:t>
            </a:r>
            <a:r>
              <a:rPr lang="en-US" sz="2200" dirty="0" smtClean="0">
                <a:cs typeface="ＭＳ Ｐゴシック" charset="0"/>
              </a:rPr>
              <a:t>) </a:t>
            </a:r>
            <a:r>
              <a:rPr lang="en-US" sz="2200" dirty="0">
                <a:cs typeface="ＭＳ Ｐゴシック" charset="0"/>
              </a:rPr>
              <a:t>(</a:t>
            </a:r>
            <a:r>
              <a:rPr lang="en-US" sz="2200" dirty="0" err="1">
                <a:cs typeface="ＭＳ Ｐゴシック" charset="0"/>
              </a:rPr>
              <a:t>eg</a:t>
            </a:r>
            <a:r>
              <a:rPr lang="en-US" sz="2200" dirty="0">
                <a:cs typeface="ＭＳ Ｐゴシック" charset="0"/>
              </a:rPr>
              <a:t> WCWDM)</a:t>
            </a:r>
          </a:p>
          <a:p>
            <a:pPr marL="400050">
              <a:lnSpc>
                <a:spcPct val="80000"/>
              </a:lnSpc>
            </a:pPr>
            <a:endParaRPr lang="en-GB" sz="2200" dirty="0">
              <a:cs typeface="ＭＳ Ｐゴシック" charset="0"/>
            </a:endParaRPr>
          </a:p>
          <a:p>
            <a:pPr marL="800100" lvl="1">
              <a:lnSpc>
                <a:spcPct val="80000"/>
              </a:lnSpc>
            </a:pPr>
            <a:endParaRPr lang="en-ZA" sz="2000" dirty="0" smtClean="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682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977"/>
            <a:ext cx="8229600" cy="960437"/>
          </a:xfrm>
        </p:spPr>
        <p:txBody>
          <a:bodyPr/>
          <a:lstStyle/>
          <a:p>
            <a:r>
              <a:rPr lang="en-ZA" dirty="0" smtClean="0"/>
              <a:t>Proposed Solutions (5)</a:t>
            </a:r>
            <a:endParaRPr lang="en-ZA" dirty="0"/>
          </a:p>
        </p:txBody>
      </p:sp>
      <p:sp>
        <p:nvSpPr>
          <p:cNvPr id="3" name="Content Placeholder 2"/>
          <p:cNvSpPr>
            <a:spLocks noGrp="1"/>
          </p:cNvSpPr>
          <p:nvPr>
            <p:ph idx="1"/>
          </p:nvPr>
        </p:nvSpPr>
        <p:spPr>
          <a:xfrm>
            <a:off x="955497" y="934948"/>
            <a:ext cx="8188503" cy="5016557"/>
          </a:xfrm>
        </p:spPr>
        <p:txBody>
          <a:bodyPr/>
          <a:lstStyle/>
          <a:p>
            <a:pPr marL="342900" lvl="1" indent="-342900">
              <a:lnSpc>
                <a:spcPct val="80000"/>
              </a:lnSpc>
              <a:buFont typeface="Arial" pitchFamily="34" charset="0"/>
              <a:buChar char="•"/>
            </a:pPr>
            <a:r>
              <a:rPr lang="en-ZA" sz="2200" dirty="0">
                <a:cs typeface="ＭＳ Ｐゴシック" charset="0"/>
              </a:rPr>
              <a:t>Institutional effectiveness</a:t>
            </a:r>
          </a:p>
          <a:p>
            <a:pPr marL="514350" lvl="1" indent="0">
              <a:lnSpc>
                <a:spcPct val="80000"/>
              </a:lnSpc>
              <a:buNone/>
            </a:pPr>
            <a:r>
              <a:rPr lang="en-ZA" sz="2000" dirty="0">
                <a:cs typeface="ＭＳ Ｐゴシック" charset="0"/>
              </a:rPr>
              <a:t>DWS support </a:t>
            </a:r>
            <a:r>
              <a:rPr lang="en-ZA" b="1" i="1" dirty="0">
                <a:solidFill>
                  <a:schemeClr val="accent6">
                    <a:lumMod val="75000"/>
                  </a:schemeClr>
                </a:solidFill>
                <a:cs typeface="ＭＳ Ｐゴシック" charset="0"/>
              </a:rPr>
              <a:t>LR 6</a:t>
            </a:r>
            <a:r>
              <a:rPr lang="en-ZA" sz="2000" dirty="0">
                <a:cs typeface="ＭＳ Ｐゴシック" charset="0"/>
              </a:rPr>
              <a:t> : </a:t>
            </a:r>
            <a:r>
              <a:rPr lang="en-US" sz="2000" dirty="0">
                <a:cs typeface="ＭＳ Ｐゴシック" charset="0"/>
              </a:rPr>
              <a:t>Back-to-Basics </a:t>
            </a:r>
            <a:r>
              <a:rPr lang="en-US" sz="2000" dirty="0" err="1">
                <a:cs typeface="ＭＳ Ｐゴシック" charset="0"/>
              </a:rPr>
              <a:t>Programme</a:t>
            </a:r>
            <a:endParaRPr lang="en-ZA" sz="2000" dirty="0">
              <a:cs typeface="ＭＳ Ｐゴシック" charset="0"/>
            </a:endParaRPr>
          </a:p>
          <a:p>
            <a:pPr marL="514350" lvl="1" indent="0">
              <a:lnSpc>
                <a:spcPct val="80000"/>
              </a:lnSpc>
              <a:buNone/>
            </a:pPr>
            <a:endParaRPr lang="en-ZA" sz="2000" dirty="0" smtClean="0"/>
          </a:p>
          <a:p>
            <a:pPr marL="514350" lvl="1" indent="0">
              <a:lnSpc>
                <a:spcPct val="80000"/>
              </a:lnSpc>
              <a:buNone/>
            </a:pPr>
            <a:r>
              <a:rPr lang="en-ZA" sz="2000" dirty="0" smtClean="0"/>
              <a:t>DWS </a:t>
            </a:r>
            <a:r>
              <a:rPr lang="en-ZA" sz="2000" dirty="0"/>
              <a:t>developed a Municipal Strategic Self-assessment( </a:t>
            </a:r>
            <a:r>
              <a:rPr lang="en-ZA" sz="2000" dirty="0" err="1" smtClean="0"/>
              <a:t>MuSSA</a:t>
            </a:r>
            <a:r>
              <a:rPr lang="en-ZA" sz="2000" dirty="0" smtClean="0"/>
              <a:t>) </a:t>
            </a:r>
            <a:r>
              <a:rPr lang="en-ZA" sz="2000" dirty="0"/>
              <a:t>to determined the overall business health for WSA’s by identifying key municipal vulnerabilities across a range of business attributes</a:t>
            </a:r>
          </a:p>
          <a:p>
            <a:pPr marL="800100" lvl="1">
              <a:lnSpc>
                <a:spcPct val="80000"/>
              </a:lnSpc>
            </a:pPr>
            <a:r>
              <a:rPr lang="en-ZA" sz="2000" dirty="0"/>
              <a:t>Implement the MPAPs that is the result of the </a:t>
            </a:r>
            <a:r>
              <a:rPr lang="en-ZA" sz="2000" dirty="0" err="1" smtClean="0"/>
              <a:t>MuSSA</a:t>
            </a:r>
            <a:r>
              <a:rPr lang="en-ZA" sz="2000" dirty="0" smtClean="0"/>
              <a:t> </a:t>
            </a:r>
            <a:r>
              <a:rPr lang="en-ZA" sz="2000" dirty="0"/>
              <a:t>programme</a:t>
            </a:r>
          </a:p>
          <a:p>
            <a:pPr marL="1200150" lvl="2">
              <a:lnSpc>
                <a:spcPct val="80000"/>
              </a:lnSpc>
            </a:pPr>
            <a:r>
              <a:rPr lang="en-ZA" sz="2000" dirty="0" err="1" smtClean="0"/>
              <a:t>MuSSA</a:t>
            </a:r>
            <a:r>
              <a:rPr lang="en-ZA" sz="2000" dirty="0" smtClean="0"/>
              <a:t> </a:t>
            </a:r>
            <a:r>
              <a:rPr lang="en-ZA" sz="2000" dirty="0"/>
              <a:t>assesses 18 key business health attributes  </a:t>
            </a:r>
          </a:p>
          <a:p>
            <a:pPr marL="1200150" lvl="2">
              <a:lnSpc>
                <a:spcPct val="80000"/>
              </a:lnSpc>
            </a:pPr>
            <a:r>
              <a:rPr lang="en-ZA" sz="2000" dirty="0"/>
              <a:t>From the identified municipal shortcomings, the DWS has developed 21 Municipal Priority Action Plans (MPAPs) for selected municipalities. </a:t>
            </a:r>
          </a:p>
          <a:p>
            <a:pPr marL="1200150" lvl="2">
              <a:lnSpc>
                <a:spcPct val="80000"/>
              </a:lnSpc>
            </a:pPr>
            <a:r>
              <a:rPr lang="en-ZA" sz="2000" dirty="0"/>
              <a:t>The set of actions for each municipality to mitigate to the agreed </a:t>
            </a:r>
            <a:r>
              <a:rPr lang="en-ZA" sz="2000" dirty="0" err="1" smtClean="0"/>
              <a:t>MuSSA</a:t>
            </a:r>
            <a:r>
              <a:rPr lang="en-ZA" sz="2000" dirty="0" smtClean="0"/>
              <a:t> </a:t>
            </a:r>
            <a:r>
              <a:rPr lang="en-ZA" sz="2000" dirty="0"/>
              <a:t>vulnerabilities is aligned to its 5 year Master Plans, WSDPs and IDPs. </a:t>
            </a:r>
            <a:endParaRPr lang="en-ZA" sz="2000" dirty="0" smtClean="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26</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697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74" y="110691"/>
            <a:ext cx="9152673" cy="6368486"/>
            <a:chOff x="203070" y="231838"/>
            <a:chExt cx="8725362" cy="6268597"/>
          </a:xfrm>
        </p:grpSpPr>
        <p:sp>
          <p:nvSpPr>
            <p:cNvPr id="7" name="Rectangle 6"/>
            <p:cNvSpPr/>
            <p:nvPr/>
          </p:nvSpPr>
          <p:spPr>
            <a:xfrm>
              <a:off x="203071" y="231838"/>
              <a:ext cx="8725361" cy="626859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Box 7"/>
            <p:cNvSpPr txBox="1">
              <a:spLocks noChangeArrowheads="1"/>
            </p:cNvSpPr>
            <p:nvPr/>
          </p:nvSpPr>
          <p:spPr bwMode="auto">
            <a:xfrm>
              <a:off x="203070" y="231838"/>
              <a:ext cx="8299809" cy="1077218"/>
            </a:xfrm>
            <a:prstGeom prst="rect">
              <a:avLst/>
            </a:prstGeom>
            <a:solidFill>
              <a:schemeClr val="bg1"/>
            </a:solidFill>
            <a:ln>
              <a:noFill/>
            </a:ln>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spcBef>
                  <a:spcPct val="20000"/>
                </a:spcBef>
                <a:buClr>
                  <a:schemeClr val="bg2">
                    <a:lumMod val="25000"/>
                  </a:schemeClr>
                </a:buClr>
                <a:buFont typeface="Arial" charset="0"/>
                <a:buChar char="•"/>
              </a:pPr>
              <a:r>
                <a:rPr lang="en-US" sz="2000" dirty="0" smtClean="0">
                  <a:solidFill>
                    <a:schemeClr val="tx1">
                      <a:lumMod val="85000"/>
                      <a:lumOff val="15000"/>
                    </a:schemeClr>
                  </a:solidFill>
                  <a:latin typeface="+mn-lt"/>
                </a:rPr>
                <a:t>MuSSA output indicates “</a:t>
              </a:r>
              <a:r>
                <a:rPr lang="en-US" sz="2000" b="1" dirty="0" smtClean="0">
                  <a:solidFill>
                    <a:srgbClr val="FF0000"/>
                  </a:solidFill>
                  <a:latin typeface="+mn-lt"/>
                </a:rPr>
                <a:t>business health / vulnerability</a:t>
              </a:r>
              <a:r>
                <a:rPr lang="en-US" sz="2000" dirty="0" smtClean="0">
                  <a:solidFill>
                    <a:schemeClr val="tx1">
                      <a:lumMod val="85000"/>
                      <a:lumOff val="15000"/>
                    </a:schemeClr>
                  </a:solidFill>
                  <a:latin typeface="+mn-lt"/>
                </a:rPr>
                <a:t>” </a:t>
              </a:r>
              <a:r>
                <a:rPr lang="en-US" sz="2000" b="1" dirty="0" smtClean="0">
                  <a:solidFill>
                    <a:srgbClr val="FF0000"/>
                  </a:solidFill>
                  <a:latin typeface="+mn-lt"/>
                </a:rPr>
                <a:t>for each business attribute </a:t>
              </a:r>
              <a:r>
                <a:rPr lang="en-US" sz="2000" dirty="0" smtClean="0">
                  <a:solidFill>
                    <a:schemeClr val="tx1">
                      <a:lumMod val="85000"/>
                      <a:lumOff val="15000"/>
                    </a:schemeClr>
                  </a:solidFill>
                  <a:latin typeface="+mn-lt"/>
                </a:rPr>
                <a:t>for a WSA</a:t>
              </a:r>
            </a:p>
            <a:p>
              <a:pPr marL="285750" indent="-285750">
                <a:spcBef>
                  <a:spcPct val="20000"/>
                </a:spcBef>
                <a:buClr>
                  <a:schemeClr val="bg2">
                    <a:lumMod val="25000"/>
                  </a:schemeClr>
                </a:buClr>
                <a:buFont typeface="Arial" charset="0"/>
                <a:buChar char="•"/>
              </a:pPr>
              <a:r>
                <a:rPr lang="en-US" sz="2000" dirty="0" smtClean="0">
                  <a:solidFill>
                    <a:schemeClr val="tx1">
                      <a:lumMod val="85000"/>
                      <a:lumOff val="15000"/>
                    </a:schemeClr>
                  </a:solidFill>
                  <a:latin typeface="+mn-lt"/>
                </a:rPr>
                <a:t> Also provides a “rolled-up” overall </a:t>
              </a:r>
              <a:r>
                <a:rPr lang="en-US" sz="2000" b="1" dirty="0" smtClean="0">
                  <a:solidFill>
                    <a:srgbClr val="FF0000"/>
                  </a:solidFill>
                  <a:latin typeface="+mn-lt"/>
                </a:rPr>
                <a:t>Vulnerability Index</a:t>
              </a:r>
              <a:r>
                <a:rPr lang="en-US" sz="2000" dirty="0" smtClean="0">
                  <a:solidFill>
                    <a:schemeClr val="tx1">
                      <a:lumMod val="85000"/>
                      <a:lumOff val="15000"/>
                    </a:schemeClr>
                  </a:solidFill>
                  <a:latin typeface="+mn-lt"/>
                </a:rPr>
                <a:t> for each WSA</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58418" y="4746013"/>
              <a:ext cx="1144462" cy="1620212"/>
            </a:xfrm>
            <a:prstGeom prst="rect">
              <a:avLst/>
            </a:prstGeom>
            <a:ln>
              <a:noFill/>
            </a:ln>
            <a:effectLst>
              <a:outerShdw blurRad="292100" dist="139700" dir="2700000" algn="tl" rotWithShape="0">
                <a:srgbClr val="333333">
                  <a:alpha val="65000"/>
                </a:srgbClr>
              </a:outerShdw>
            </a:effectLst>
          </p:spPr>
        </p:pic>
        <p:pic>
          <p:nvPicPr>
            <p:cNvPr id="9" name="Picture 8"/>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17791" y="4818092"/>
              <a:ext cx="1772557" cy="1476058"/>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382897" y="5142824"/>
              <a:ext cx="1318050" cy="826593"/>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79809" y="4803615"/>
              <a:ext cx="2355564" cy="1505009"/>
            </a:xfrm>
            <a:prstGeom prst="rect">
              <a:avLst/>
            </a:prstGeom>
          </p:spPr>
        </p:pic>
        <p:pic>
          <p:nvPicPr>
            <p:cNvPr id="12" name="Picture 11" descr="H:\Warren Retief\MuSSA\2015-16\MP\MuSSAs\Mbombela\spider.png"/>
            <p:cNvPicPr/>
            <p:nvPr/>
          </p:nvPicPr>
          <p:blipFill>
            <a:blip r:embed="rId7">
              <a:extLst>
                <a:ext uri="{BEBA8EAE-BF5A-486C-A8C5-ECC9F3942E4B}">
                  <a14:imgProps xmlns:a14="http://schemas.microsoft.com/office/drawing/2010/main">
                    <a14:imgLayer r:embed="rId8">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203071" y="1309056"/>
              <a:ext cx="8299809" cy="3317373"/>
            </a:xfrm>
            <a:prstGeom prst="rect">
              <a:avLst/>
            </a:prstGeom>
            <a:noFill/>
            <a:ln>
              <a:noFill/>
            </a:ln>
          </p:spPr>
        </p:pic>
      </p:grpSp>
    </p:spTree>
    <p:extLst>
      <p:ext uri="{BB962C8B-B14F-4D97-AF65-F5344CB8AC3E}">
        <p14:creationId xmlns:p14="http://schemas.microsoft.com/office/powerpoint/2010/main" val="141013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42331" y="964325"/>
            <a:ext cx="1396894" cy="83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90556" y="1934465"/>
            <a:ext cx="2592288" cy="64807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auto">
              <a:spcBef>
                <a:spcPts val="0"/>
              </a:spcBef>
              <a:spcAft>
                <a:spcPts val="0"/>
              </a:spcAft>
            </a:pPr>
            <a:r>
              <a:rPr lang="en-ZA" sz="1800" dirty="0" smtClean="0">
                <a:solidFill>
                  <a:schemeClr val="bg1"/>
                </a:solidFill>
              </a:rPr>
              <a:t>Putting People First</a:t>
            </a:r>
            <a:endParaRPr lang="en-ZA" sz="1800" dirty="0">
              <a:solidFill>
                <a:schemeClr val="bg1"/>
              </a:solidFill>
            </a:endParaRPr>
          </a:p>
        </p:txBody>
      </p:sp>
      <p:sp>
        <p:nvSpPr>
          <p:cNvPr id="6" name="Rectangle 5"/>
          <p:cNvSpPr/>
          <p:nvPr/>
        </p:nvSpPr>
        <p:spPr>
          <a:xfrm>
            <a:off x="1490556" y="2759322"/>
            <a:ext cx="2592288" cy="648072"/>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defTabSz="914400" fontAlgn="auto">
              <a:spcBef>
                <a:spcPts val="0"/>
              </a:spcBef>
              <a:spcAft>
                <a:spcPts val="0"/>
              </a:spcAft>
            </a:pPr>
            <a:r>
              <a:rPr lang="en-ZA" sz="1800" dirty="0" smtClean="0">
                <a:solidFill>
                  <a:prstClr val="black"/>
                </a:solidFill>
              </a:rPr>
              <a:t>Service Delivery</a:t>
            </a:r>
            <a:endParaRPr lang="en-ZA" sz="1800" dirty="0">
              <a:solidFill>
                <a:prstClr val="black"/>
              </a:solidFill>
            </a:endParaRPr>
          </a:p>
        </p:txBody>
      </p:sp>
      <p:sp>
        <p:nvSpPr>
          <p:cNvPr id="7" name="Rectangle 6"/>
          <p:cNvSpPr/>
          <p:nvPr/>
        </p:nvSpPr>
        <p:spPr>
          <a:xfrm>
            <a:off x="1490556" y="3684136"/>
            <a:ext cx="2592288" cy="648072"/>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auto">
              <a:spcBef>
                <a:spcPts val="0"/>
              </a:spcBef>
              <a:spcAft>
                <a:spcPts val="0"/>
              </a:spcAft>
            </a:pPr>
            <a:r>
              <a:rPr lang="en-ZA" sz="1800" dirty="0" smtClean="0">
                <a:solidFill>
                  <a:prstClr val="black"/>
                </a:solidFill>
              </a:rPr>
              <a:t>Good Governance</a:t>
            </a:r>
            <a:endParaRPr lang="en-ZA" sz="1800" dirty="0">
              <a:solidFill>
                <a:prstClr val="black"/>
              </a:solidFill>
            </a:endParaRPr>
          </a:p>
        </p:txBody>
      </p:sp>
      <p:sp>
        <p:nvSpPr>
          <p:cNvPr id="8" name="Rectangle 7"/>
          <p:cNvSpPr/>
          <p:nvPr/>
        </p:nvSpPr>
        <p:spPr>
          <a:xfrm>
            <a:off x="1490556" y="4508993"/>
            <a:ext cx="2592288" cy="648072"/>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914400" fontAlgn="auto">
              <a:spcBef>
                <a:spcPts val="0"/>
              </a:spcBef>
              <a:spcAft>
                <a:spcPts val="0"/>
              </a:spcAft>
            </a:pPr>
            <a:r>
              <a:rPr lang="en-ZA" sz="1800" dirty="0" smtClean="0">
                <a:solidFill>
                  <a:schemeClr val="bg1"/>
                </a:solidFill>
              </a:rPr>
              <a:t>Sound Financial Management</a:t>
            </a:r>
            <a:endParaRPr lang="en-ZA" sz="1800" dirty="0">
              <a:solidFill>
                <a:schemeClr val="bg1"/>
              </a:solidFill>
            </a:endParaRPr>
          </a:p>
        </p:txBody>
      </p:sp>
      <p:sp>
        <p:nvSpPr>
          <p:cNvPr id="9" name="Rectangle 8"/>
          <p:cNvSpPr/>
          <p:nvPr/>
        </p:nvSpPr>
        <p:spPr>
          <a:xfrm>
            <a:off x="1490556" y="5373216"/>
            <a:ext cx="2592288" cy="648072"/>
          </a:xfrm>
          <a:prstGeom prst="rect">
            <a:avLst/>
          </a:prstGeom>
          <a:solidFill>
            <a:srgbClr val="0060A8"/>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auto">
              <a:spcBef>
                <a:spcPts val="0"/>
              </a:spcBef>
              <a:spcAft>
                <a:spcPts val="0"/>
              </a:spcAft>
            </a:pPr>
            <a:r>
              <a:rPr lang="en-ZA" sz="1800" dirty="0" smtClean="0">
                <a:solidFill>
                  <a:schemeClr val="bg1"/>
                </a:solidFill>
              </a:rPr>
              <a:t>Building Capable Local Government Institutions</a:t>
            </a:r>
            <a:endParaRPr lang="en-ZA" sz="1800" dirty="0">
              <a:solidFill>
                <a:schemeClr val="bg1"/>
              </a:solidFill>
            </a:endParaRPr>
          </a:p>
        </p:txBody>
      </p:sp>
      <p:grpSp>
        <p:nvGrpSpPr>
          <p:cNvPr id="29" name="Group 28"/>
          <p:cNvGrpSpPr/>
          <p:nvPr/>
        </p:nvGrpSpPr>
        <p:grpSpPr>
          <a:xfrm>
            <a:off x="5231327" y="791404"/>
            <a:ext cx="2672354" cy="862789"/>
            <a:chOff x="5160000" y="375673"/>
            <a:chExt cx="2672354" cy="530915"/>
          </a:xfrm>
        </p:grpSpPr>
        <p:sp>
          <p:nvSpPr>
            <p:cNvPr id="27" name="TextBox 26"/>
            <p:cNvSpPr txBox="1"/>
            <p:nvPr/>
          </p:nvSpPr>
          <p:spPr>
            <a:xfrm>
              <a:off x="5869608" y="375673"/>
              <a:ext cx="1255472" cy="523220"/>
            </a:xfrm>
            <a:prstGeom prst="rect">
              <a:avLst/>
            </a:prstGeom>
            <a:noFill/>
          </p:spPr>
          <p:txBody>
            <a:bodyPr wrap="none" rtlCol="0">
              <a:spAutoFit/>
            </a:bodyPr>
            <a:lstStyle/>
            <a:p>
              <a:pPr defTabSz="914400" fontAlgn="auto">
                <a:spcBef>
                  <a:spcPts val="0"/>
                </a:spcBef>
                <a:spcAft>
                  <a:spcPts val="0"/>
                </a:spcAft>
              </a:pPr>
              <a:r>
                <a:rPr lang="en-ZA" sz="2800" dirty="0" smtClean="0">
                  <a:solidFill>
                    <a:prstClr val="black"/>
                  </a:solidFill>
                  <a:latin typeface="Britannic Bold" panose="020B0903060703020204" pitchFamily="34" charset="0"/>
                  <a:ea typeface="+mn-ea"/>
                  <a:cs typeface="Aharoni" panose="02010803020104030203" pitchFamily="2" charset="-79"/>
                </a:rPr>
                <a:t>MUSSA</a:t>
              </a:r>
              <a:endParaRPr lang="en-ZA" sz="2800" dirty="0">
                <a:solidFill>
                  <a:prstClr val="black"/>
                </a:solidFill>
                <a:latin typeface="Britannic Bold" panose="020B0903060703020204" pitchFamily="34" charset="0"/>
                <a:ea typeface="+mn-ea"/>
                <a:cs typeface="Aharoni" panose="02010803020104030203" pitchFamily="2" charset="-79"/>
              </a:endParaRPr>
            </a:p>
          </p:txBody>
        </p:sp>
        <p:sp>
          <p:nvSpPr>
            <p:cNvPr id="30" name="TextBox 29"/>
            <p:cNvSpPr txBox="1"/>
            <p:nvPr/>
          </p:nvSpPr>
          <p:spPr>
            <a:xfrm>
              <a:off x="5160000" y="644978"/>
              <a:ext cx="2672354" cy="261610"/>
            </a:xfrm>
            <a:prstGeom prst="rect">
              <a:avLst/>
            </a:prstGeom>
            <a:noFill/>
          </p:spPr>
          <p:txBody>
            <a:bodyPr wrap="square" rtlCol="0">
              <a:spAutoFit/>
            </a:bodyPr>
            <a:lstStyle/>
            <a:p>
              <a:pPr defTabSz="914400" fontAlgn="auto">
                <a:spcBef>
                  <a:spcPts val="0"/>
                </a:spcBef>
                <a:spcAft>
                  <a:spcPts val="0"/>
                </a:spcAft>
              </a:pPr>
              <a:r>
                <a:rPr lang="en-ZA" sz="1100" dirty="0" smtClean="0">
                  <a:solidFill>
                    <a:prstClr val="black"/>
                  </a:solidFill>
                  <a:latin typeface="Britannic Bold" panose="020B0903060703020204" pitchFamily="34" charset="0"/>
                  <a:ea typeface="+mn-ea"/>
                  <a:cs typeface="Aharoni" panose="02010803020104030203" pitchFamily="2" charset="-79"/>
                </a:rPr>
                <a:t>Municipal Strategic Self Assessment</a:t>
              </a:r>
              <a:endParaRPr lang="en-ZA" sz="1100" dirty="0">
                <a:solidFill>
                  <a:prstClr val="black"/>
                </a:solidFill>
                <a:latin typeface="Britannic Bold" panose="020B0903060703020204" pitchFamily="34" charset="0"/>
                <a:ea typeface="+mn-ea"/>
                <a:cs typeface="Aharoni" panose="02010803020104030203" pitchFamily="2" charset="-79"/>
              </a:endParaRPr>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237" y="1552372"/>
            <a:ext cx="4864511" cy="4752253"/>
          </a:xfrm>
          <a:prstGeom prst="rect">
            <a:avLst/>
          </a:prstGeom>
        </p:spPr>
      </p:pic>
      <p:sp>
        <p:nvSpPr>
          <p:cNvPr id="12" name="TextBox 11"/>
          <p:cNvSpPr txBox="1"/>
          <p:nvPr/>
        </p:nvSpPr>
        <p:spPr bwMode="auto">
          <a:xfrm>
            <a:off x="1013459" y="248813"/>
            <a:ext cx="7627529" cy="523220"/>
          </a:xfrm>
          <a:prstGeom prst="rect">
            <a:avLst/>
          </a:prstGeom>
          <a:noFill/>
        </p:spPr>
        <p:txBody>
          <a:bodyPr wrap="square">
            <a:spAutoFit/>
          </a:bodyPr>
          <a:lstStyle/>
          <a:p>
            <a:pPr algn="ctr" fontAlgn="auto">
              <a:spcBef>
                <a:spcPts val="0"/>
              </a:spcBef>
              <a:spcAft>
                <a:spcPts val="0"/>
              </a:spcAft>
              <a:defRPr/>
            </a:pPr>
            <a:r>
              <a:rPr lang="en-ZA" sz="2800" b="1" dirty="0" err="1" smtClean="0"/>
              <a:t>MuSSA</a:t>
            </a:r>
            <a:r>
              <a:rPr lang="en-ZA" sz="2800" b="1" dirty="0" smtClean="0"/>
              <a:t>/B2B Business Attributes </a:t>
            </a:r>
            <a:endParaRPr lang="en-US" sz="2800" b="1" dirty="0">
              <a:latin typeface="Gill Sans"/>
              <a:ea typeface="+mn-ea"/>
              <a:cs typeface="Gill Sans"/>
            </a:endParaRPr>
          </a:p>
        </p:txBody>
      </p:sp>
    </p:spTree>
    <p:extLst>
      <p:ext uri="{BB962C8B-B14F-4D97-AF65-F5344CB8AC3E}">
        <p14:creationId xmlns:p14="http://schemas.microsoft.com/office/powerpoint/2010/main" val="1426292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00"/>
            <a:ext cx="8229600" cy="960437"/>
          </a:xfrm>
        </p:spPr>
        <p:txBody>
          <a:bodyPr/>
          <a:lstStyle/>
          <a:p>
            <a:r>
              <a:rPr lang="en-ZA" dirty="0" smtClean="0"/>
              <a:t>Proposed Solutions (6)</a:t>
            </a:r>
            <a:endParaRPr lang="en-ZA" dirty="0"/>
          </a:p>
        </p:txBody>
      </p:sp>
      <p:sp>
        <p:nvSpPr>
          <p:cNvPr id="3" name="Content Placeholder 2"/>
          <p:cNvSpPr>
            <a:spLocks noGrp="1"/>
          </p:cNvSpPr>
          <p:nvPr>
            <p:ph idx="1"/>
          </p:nvPr>
        </p:nvSpPr>
        <p:spPr>
          <a:xfrm>
            <a:off x="1474733" y="725398"/>
            <a:ext cx="7554967" cy="5556340"/>
          </a:xfrm>
        </p:spPr>
        <p:txBody>
          <a:bodyPr/>
          <a:lstStyle/>
          <a:p>
            <a:pPr marL="342900" lvl="1" indent="-342900">
              <a:buFont typeface="Arial" pitchFamily="34" charset="0"/>
              <a:buChar char="•"/>
            </a:pPr>
            <a:r>
              <a:rPr lang="en-ZA" sz="2200" dirty="0">
                <a:cs typeface="ＭＳ Ｐゴシック" charset="0"/>
              </a:rPr>
              <a:t>Eliminate water and sanitation service backlogs due to functionality problems</a:t>
            </a:r>
          </a:p>
          <a:p>
            <a:pPr marL="800100" lvl="1">
              <a:lnSpc>
                <a:spcPct val="80000"/>
              </a:lnSpc>
            </a:pPr>
            <a:r>
              <a:rPr lang="en-ZA" sz="2000" dirty="0"/>
              <a:t>Establish on-going capacity to assist WSA with technical guidance /investigation on emergency water services situations  particularly for  WTW and WWTW</a:t>
            </a:r>
          </a:p>
          <a:p>
            <a:pPr marL="800100" lvl="1">
              <a:lnSpc>
                <a:spcPct val="80000"/>
              </a:lnSpc>
            </a:pPr>
            <a:r>
              <a:rPr lang="en-ZA" sz="2000" dirty="0"/>
              <a:t>Develop Water conservation and demand management plans for each WSA (must eventually form part of the infrastructure master plan)</a:t>
            </a:r>
          </a:p>
          <a:p>
            <a:pPr marL="800100" lvl="1">
              <a:lnSpc>
                <a:spcPct val="80000"/>
              </a:lnSpc>
            </a:pPr>
            <a:r>
              <a:rPr lang="en-ZA" sz="2000" dirty="0"/>
              <a:t>Develop O &amp; M / asset management related regulations and enforce</a:t>
            </a:r>
          </a:p>
          <a:p>
            <a:pPr marL="342900" lvl="1" indent="-342900">
              <a:buFont typeface="Arial" pitchFamily="34" charset="0"/>
              <a:buChar char="•"/>
            </a:pPr>
            <a:r>
              <a:rPr lang="en-ZA" sz="2200" dirty="0">
                <a:cs typeface="ＭＳ Ｐゴシック" charset="0"/>
              </a:rPr>
              <a:t>Eliminate water and sanitation infrastructure backlogs</a:t>
            </a:r>
          </a:p>
          <a:p>
            <a:pPr marL="800100" lvl="1">
              <a:lnSpc>
                <a:spcPct val="80000"/>
              </a:lnSpc>
            </a:pPr>
            <a:r>
              <a:rPr lang="en-ZA" sz="2000" dirty="0"/>
              <a:t>Review and re-prioritise the current capital implementation funding for each WSA in line with the backlog</a:t>
            </a:r>
          </a:p>
          <a:p>
            <a:pPr marL="800100" lvl="1">
              <a:lnSpc>
                <a:spcPct val="80000"/>
              </a:lnSpc>
            </a:pPr>
            <a:r>
              <a:rPr lang="en-ZA" sz="2000" dirty="0"/>
              <a:t>Alignment of the governance of the RBIG / MIG programmes as well as other programme (both National and provincial)</a:t>
            </a:r>
          </a:p>
          <a:p>
            <a:pPr marL="800100" lvl="1">
              <a:lnSpc>
                <a:spcPct val="80000"/>
              </a:lnSpc>
            </a:pPr>
            <a:r>
              <a:rPr lang="en-ZA" sz="2000" dirty="0"/>
              <a:t>Develop provincial bulk master plans integrating Water resource planning, WSA planning and bulk </a:t>
            </a:r>
            <a:r>
              <a:rPr lang="en-ZA" sz="2000" dirty="0" smtClean="0"/>
              <a:t>planning</a:t>
            </a:r>
          </a:p>
          <a:p>
            <a:pPr marL="342900" lvl="1" indent="-342900">
              <a:lnSpc>
                <a:spcPct val="80000"/>
              </a:lnSpc>
              <a:buFont typeface="Arial" pitchFamily="34" charset="0"/>
              <a:buChar char="•"/>
            </a:pPr>
            <a:r>
              <a:rPr lang="en-ZA" sz="2200" dirty="0">
                <a:cs typeface="ＭＳ Ｐゴシック" charset="0"/>
              </a:rPr>
              <a:t>Stop misalignment (</a:t>
            </a:r>
            <a:r>
              <a:rPr lang="en-ZA" b="1" i="1" dirty="0">
                <a:solidFill>
                  <a:schemeClr val="accent6">
                    <a:lumMod val="75000"/>
                  </a:schemeClr>
                </a:solidFill>
                <a:cs typeface="ＭＳ Ｐゴシック" charset="0"/>
              </a:rPr>
              <a:t>LR4</a:t>
            </a:r>
            <a:r>
              <a:rPr lang="en-ZA" sz="2200" dirty="0" smtClean="0">
                <a:cs typeface="ＭＳ Ｐゴシック" charset="0"/>
              </a:rPr>
              <a:t>)</a:t>
            </a:r>
          </a:p>
          <a:p>
            <a:pPr marL="800100" lvl="1">
              <a:lnSpc>
                <a:spcPct val="80000"/>
              </a:lnSpc>
            </a:pPr>
            <a:r>
              <a:rPr lang="en-US" sz="2000" dirty="0"/>
              <a:t>Focus on misalignment where bulk infrastructure has been provided without provision made for reticulation </a:t>
            </a:r>
          </a:p>
          <a:p>
            <a:pPr marL="342900" lvl="1" indent="-342900">
              <a:lnSpc>
                <a:spcPct val="80000"/>
              </a:lnSpc>
            </a:pPr>
            <a:endParaRPr lang="en-ZA" sz="2200" dirty="0">
              <a:cs typeface="ＭＳ Ｐゴシック" charset="0"/>
            </a:endParaRPr>
          </a:p>
          <a:p>
            <a:pPr marL="800100" lvl="1">
              <a:lnSpc>
                <a:spcPct val="80000"/>
              </a:lnSpc>
            </a:pPr>
            <a:endParaRPr lang="en-ZA" sz="20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29</a:t>
            </a:fld>
            <a:endParaRPr lang="en-US" dirty="0"/>
          </a:p>
        </p:txBody>
      </p:sp>
    </p:spTree>
    <p:extLst>
      <p:ext uri="{BB962C8B-B14F-4D97-AF65-F5344CB8AC3E}">
        <p14:creationId xmlns:p14="http://schemas.microsoft.com/office/powerpoint/2010/main" val="173248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4" y="182170"/>
            <a:ext cx="8229600" cy="960437"/>
          </a:xfrm>
        </p:spPr>
        <p:txBody>
          <a:bodyPr/>
          <a:lstStyle/>
          <a:p>
            <a:r>
              <a:rPr lang="en-ZA" dirty="0" smtClean="0"/>
              <a:t>OBJECTIVE OF NW&amp;SMP (2)</a:t>
            </a:r>
            <a:endParaRPr lang="en-ZA" dirty="0"/>
          </a:p>
        </p:txBody>
      </p:sp>
      <p:sp>
        <p:nvSpPr>
          <p:cNvPr id="3" name="Content Placeholder 2"/>
          <p:cNvSpPr>
            <a:spLocks noGrp="1"/>
          </p:cNvSpPr>
          <p:nvPr>
            <p:ph idx="1"/>
          </p:nvPr>
        </p:nvSpPr>
        <p:spPr>
          <a:xfrm>
            <a:off x="1450428" y="1142607"/>
            <a:ext cx="7420303" cy="4007091"/>
          </a:xfrm>
        </p:spPr>
        <p:txBody>
          <a:bodyPr/>
          <a:lstStyle/>
          <a:p>
            <a:r>
              <a:rPr lang="en-ZA" dirty="0" smtClean="0"/>
              <a:t>Supports</a:t>
            </a:r>
            <a:r>
              <a:rPr lang="en-ZA" i="1" dirty="0" smtClean="0"/>
              <a:t> </a:t>
            </a:r>
            <a:r>
              <a:rPr lang="en-ZA" dirty="0" smtClean="0"/>
              <a:t>the President’s Economic Stimulus </a:t>
            </a:r>
            <a:r>
              <a:rPr lang="en-ZA" dirty="0"/>
              <a:t>and </a:t>
            </a:r>
            <a:r>
              <a:rPr lang="en-ZA" dirty="0" smtClean="0"/>
              <a:t>Recovery Plan (</a:t>
            </a:r>
            <a:r>
              <a:rPr lang="en-ZA" b="1" i="1" dirty="0" smtClean="0">
                <a:solidFill>
                  <a:srgbClr val="25FF88"/>
                </a:solidFill>
              </a:rPr>
              <a:t>ESRP</a:t>
            </a:r>
            <a:r>
              <a:rPr lang="en-ZA" dirty="0" smtClean="0"/>
              <a:t>) and give priority to the ‘Four broad parts’ :</a:t>
            </a:r>
          </a:p>
          <a:p>
            <a:pPr lvl="1"/>
            <a:r>
              <a:rPr lang="en-ZA" sz="2000" dirty="0" smtClean="0"/>
              <a:t> Implementation </a:t>
            </a:r>
            <a:r>
              <a:rPr lang="en-ZA" sz="2000" dirty="0"/>
              <a:t>of growth enhancing economic </a:t>
            </a:r>
            <a:r>
              <a:rPr lang="en-ZA" sz="2000" dirty="0" smtClean="0"/>
              <a:t>reforms; </a:t>
            </a:r>
          </a:p>
          <a:p>
            <a:pPr lvl="1"/>
            <a:r>
              <a:rPr lang="en-ZA" sz="2000" dirty="0" smtClean="0"/>
              <a:t>Reprioritisation </a:t>
            </a:r>
            <a:r>
              <a:rPr lang="en-ZA" sz="2000" dirty="0"/>
              <a:t>of public spending to support job </a:t>
            </a:r>
            <a:r>
              <a:rPr lang="en-ZA" sz="2000" dirty="0" smtClean="0"/>
              <a:t>creation; </a:t>
            </a:r>
          </a:p>
          <a:p>
            <a:pPr lvl="1"/>
            <a:r>
              <a:rPr lang="en-ZA" sz="2000" dirty="0" smtClean="0"/>
              <a:t>Establishment </a:t>
            </a:r>
            <a:r>
              <a:rPr lang="en-ZA" sz="2000" dirty="0"/>
              <a:t>of an Infrastructure Fund.</a:t>
            </a:r>
          </a:p>
          <a:p>
            <a:pPr lvl="1"/>
            <a:r>
              <a:rPr lang="en-ZA" sz="2000" dirty="0" smtClean="0"/>
              <a:t>Addressing </a:t>
            </a:r>
            <a:r>
              <a:rPr lang="en-ZA" sz="2000" dirty="0"/>
              <a:t>urgent and pressing matters in education and health.</a:t>
            </a:r>
          </a:p>
          <a:p>
            <a:pPr lvl="1"/>
            <a:r>
              <a:rPr lang="en-ZA" sz="2000" dirty="0" smtClean="0"/>
              <a:t>Investing </a:t>
            </a:r>
            <a:r>
              <a:rPr lang="en-ZA" sz="2000" dirty="0"/>
              <a:t>in municipal social infrastructure improvement</a:t>
            </a:r>
            <a:r>
              <a:rPr lang="en-ZA" sz="2000" dirty="0" smtClean="0"/>
              <a:t>.</a:t>
            </a:r>
            <a:endParaRPr lang="en-ZA" sz="2000" dirty="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3</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009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170"/>
            <a:ext cx="8229600" cy="960437"/>
          </a:xfrm>
        </p:spPr>
        <p:txBody>
          <a:bodyPr/>
          <a:lstStyle/>
          <a:p>
            <a:r>
              <a:rPr lang="en-ZA" dirty="0" smtClean="0"/>
              <a:t>Proposed Solutions (7)</a:t>
            </a:r>
            <a:endParaRPr lang="en-ZA" dirty="0"/>
          </a:p>
        </p:txBody>
      </p:sp>
      <p:sp>
        <p:nvSpPr>
          <p:cNvPr id="3" name="Content Placeholder 2"/>
          <p:cNvSpPr>
            <a:spLocks noGrp="1"/>
          </p:cNvSpPr>
          <p:nvPr>
            <p:ph idx="1"/>
          </p:nvPr>
        </p:nvSpPr>
        <p:spPr>
          <a:xfrm>
            <a:off x="955497" y="934948"/>
            <a:ext cx="8188503" cy="5016557"/>
          </a:xfrm>
        </p:spPr>
        <p:txBody>
          <a:bodyPr/>
          <a:lstStyle/>
          <a:p>
            <a:pPr marL="342900" lvl="1" indent="-342900">
              <a:buFont typeface="Arial" pitchFamily="34" charset="0"/>
              <a:buChar char="•"/>
            </a:pPr>
            <a:r>
              <a:rPr lang="en-ZA" sz="2200" dirty="0">
                <a:cs typeface="ＭＳ Ｐゴシック" charset="0"/>
              </a:rPr>
              <a:t>Improve monitoring, reporting and evaluation</a:t>
            </a:r>
          </a:p>
          <a:p>
            <a:pPr marL="800100" lvl="1">
              <a:lnSpc>
                <a:spcPct val="80000"/>
              </a:lnSpc>
            </a:pPr>
            <a:r>
              <a:rPr lang="en-ZA" sz="2000" dirty="0"/>
              <a:t>Resuscitate the Intergovernmental Forums to discuss and make recommendations on infrastructure and service delivery issues (Basic services Task Team, MIT3 and etc.)</a:t>
            </a:r>
          </a:p>
          <a:p>
            <a:pPr marL="800100" lvl="1">
              <a:lnSpc>
                <a:spcPct val="80000"/>
              </a:lnSpc>
            </a:pPr>
            <a:r>
              <a:rPr lang="en-ZA" sz="2000" dirty="0"/>
              <a:t>Analysis of current funding ( What is collected, grants available)</a:t>
            </a:r>
          </a:p>
          <a:p>
            <a:pPr marL="800100" lvl="1">
              <a:lnSpc>
                <a:spcPct val="80000"/>
              </a:lnSpc>
            </a:pPr>
            <a:r>
              <a:rPr lang="en-ZA" sz="2000" dirty="0"/>
              <a:t>Provide a report analysing grants that are flowing to each of the municipalities as well as other revenue sources following to the municipality. Report to indicate how are the funds being used </a:t>
            </a:r>
            <a:endParaRPr lang="en-ZA" sz="2000" dirty="0" smtClean="0"/>
          </a:p>
          <a:p>
            <a:pPr marL="342900" lvl="1" indent="-342900">
              <a:lnSpc>
                <a:spcPct val="80000"/>
              </a:lnSpc>
              <a:buFont typeface="Arial" pitchFamily="34" charset="0"/>
              <a:buChar char="•"/>
            </a:pPr>
            <a:r>
              <a:rPr lang="en-ZA" sz="2200" dirty="0">
                <a:cs typeface="ＭＳ Ｐゴシック" charset="0"/>
              </a:rPr>
              <a:t>DWS support </a:t>
            </a:r>
            <a:r>
              <a:rPr lang="en-ZA" b="1" i="1" dirty="0">
                <a:solidFill>
                  <a:schemeClr val="accent6">
                    <a:lumMod val="75000"/>
                  </a:schemeClr>
                </a:solidFill>
                <a:cs typeface="ＭＳ Ｐゴシック" charset="0"/>
              </a:rPr>
              <a:t>LR 5:</a:t>
            </a:r>
            <a:r>
              <a:rPr lang="en-ZA" sz="2200" dirty="0">
                <a:cs typeface="ＭＳ Ｐゴシック" charset="0"/>
              </a:rPr>
              <a:t> </a:t>
            </a:r>
            <a:r>
              <a:rPr lang="en-US" sz="2200" dirty="0">
                <a:cs typeface="ＭＳ Ｐゴシック" charset="0"/>
              </a:rPr>
              <a:t>Financial Management</a:t>
            </a:r>
            <a:r>
              <a:rPr lang="en-ZA" sz="2200" dirty="0">
                <a:cs typeface="ＭＳ Ｐゴシック" charset="0"/>
              </a:rPr>
              <a:t> </a:t>
            </a:r>
          </a:p>
          <a:p>
            <a:pPr marL="800100" lvl="1">
              <a:lnSpc>
                <a:spcPct val="80000"/>
              </a:lnSpc>
            </a:pPr>
            <a:endParaRPr lang="en-ZA" sz="2000" dirty="0"/>
          </a:p>
          <a:p>
            <a:pPr marL="800100" lvl="1">
              <a:lnSpc>
                <a:spcPct val="80000"/>
              </a:lnSpc>
            </a:pPr>
            <a:endParaRPr lang="en-ZA" sz="2000" dirty="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30</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045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188773B-E033-4A01-A933-227EC240A7D6}" type="datetime5">
              <a:rPr lang="en-US" smtClean="0">
                <a:solidFill>
                  <a:prstClr val="black"/>
                </a:solidFill>
              </a:rPr>
              <a:pPr>
                <a:defRPr/>
              </a:pPr>
              <a:t>25-Jan-19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457200" fontAlgn="base">
              <a:spcBef>
                <a:spcPct val="0"/>
              </a:spcBef>
              <a:spcAft>
                <a:spcPct val="0"/>
              </a:spcAft>
              <a:defRPr/>
            </a:pPr>
            <a:fld id="{5C0797BB-06AB-4716-97B6-3E225C79E4C4}" type="slidenum">
              <a:rPr lang="en-US" smtClean="0">
                <a:solidFill>
                  <a:srgbClr val="F79646">
                    <a:lumMod val="75000"/>
                  </a:srgbClr>
                </a:solidFill>
              </a:rPr>
              <a:pPr defTabSz="457200" fontAlgn="base">
                <a:spcBef>
                  <a:spcPct val="0"/>
                </a:spcBef>
                <a:spcAft>
                  <a:spcPct val="0"/>
                </a:spcAft>
                <a:defRPr/>
              </a:pPr>
              <a:t>31</a:t>
            </a:fld>
            <a:endParaRPr lang="en-US" dirty="0">
              <a:solidFill>
                <a:srgbClr val="F79646">
                  <a:lumMod val="75000"/>
                </a:srgbClr>
              </a:solidFill>
            </a:endParaRPr>
          </a:p>
        </p:txBody>
      </p:sp>
      <p:pic>
        <p:nvPicPr>
          <p:cNvPr id="6" name="Content Placeholder 5">
            <a:extLst>
              <a:ext uri="{FF2B5EF4-FFF2-40B4-BE49-F238E27FC236}">
                <a16:creationId xmlns:a16="http://schemas.microsoft.com/office/drawing/2014/main" id="{BCB5341D-B557-4FD3-A3CD-8A55D97727DF}"/>
              </a:ext>
            </a:extLst>
          </p:cNvPr>
          <p:cNvPicPr>
            <a:picLocks noGrp="1" noChangeAspect="1"/>
          </p:cNvPicPr>
          <p:nvPr>
            <p:ph idx="1"/>
          </p:nvPr>
        </p:nvPicPr>
        <p:blipFill>
          <a:blip r:embed="rId2"/>
          <a:stretch>
            <a:fillRect/>
          </a:stretch>
        </p:blipFill>
        <p:spPr>
          <a:xfrm>
            <a:off x="672990" y="130877"/>
            <a:ext cx="7843213" cy="6360411"/>
          </a:xfrm>
        </p:spPr>
      </p:pic>
      <p:sp>
        <p:nvSpPr>
          <p:cNvPr id="7" name="TextBox 6"/>
          <p:cNvSpPr txBox="1"/>
          <p:nvPr/>
        </p:nvSpPr>
        <p:spPr>
          <a:xfrm>
            <a:off x="5436096" y="1894028"/>
            <a:ext cx="1440160" cy="830997"/>
          </a:xfrm>
          <a:prstGeom prst="rect">
            <a:avLst/>
          </a:prstGeom>
          <a:solidFill>
            <a:schemeClr val="bg1"/>
          </a:solidFill>
        </p:spPr>
        <p:txBody>
          <a:bodyPr wrap="square" rtlCol="0">
            <a:spAutoFit/>
          </a:bodyPr>
          <a:lstStyle/>
          <a:p>
            <a:pPr algn="ctr"/>
            <a:r>
              <a:rPr lang="en-ZA" sz="1200" dirty="0" smtClean="0"/>
              <a:t>Provincial Introductory sessions: Round 1 June-July 2017</a:t>
            </a:r>
            <a:endParaRPr lang="en-ZA" sz="1200" dirty="0"/>
          </a:p>
        </p:txBody>
      </p:sp>
      <p:sp>
        <p:nvSpPr>
          <p:cNvPr id="8" name="TextBox 7"/>
          <p:cNvSpPr txBox="1"/>
          <p:nvPr/>
        </p:nvSpPr>
        <p:spPr>
          <a:xfrm>
            <a:off x="3854615" y="4293096"/>
            <a:ext cx="1837267" cy="1015663"/>
          </a:xfrm>
          <a:prstGeom prst="rect">
            <a:avLst/>
          </a:prstGeom>
          <a:solidFill>
            <a:schemeClr val="bg1"/>
          </a:solidFill>
        </p:spPr>
        <p:txBody>
          <a:bodyPr wrap="square" rtlCol="0">
            <a:spAutoFit/>
          </a:bodyPr>
          <a:lstStyle/>
          <a:p>
            <a:pPr algn="ctr"/>
            <a:r>
              <a:rPr lang="en-ZA" sz="1200" dirty="0" smtClean="0"/>
              <a:t>Presented to FOSAD : </a:t>
            </a:r>
          </a:p>
          <a:p>
            <a:pPr algn="ctr"/>
            <a:r>
              <a:rPr lang="en-ZA" sz="1200" dirty="0" smtClean="0"/>
              <a:t>SPCHD-14 Mar 2018</a:t>
            </a:r>
          </a:p>
          <a:p>
            <a:pPr algn="ctr"/>
            <a:r>
              <a:rPr lang="en-ZA" sz="1200" dirty="0" smtClean="0"/>
              <a:t>ESEID- 12 Apr 2018</a:t>
            </a:r>
          </a:p>
          <a:p>
            <a:r>
              <a:rPr lang="en-ZA" sz="1200" dirty="0" smtClean="0"/>
              <a:t>Submission to Minister-March 2018</a:t>
            </a:r>
            <a:endParaRPr lang="en-ZA" sz="1200" dirty="0"/>
          </a:p>
        </p:txBody>
      </p:sp>
      <p:sp>
        <p:nvSpPr>
          <p:cNvPr id="9" name="TextBox 8"/>
          <p:cNvSpPr txBox="1"/>
          <p:nvPr/>
        </p:nvSpPr>
        <p:spPr>
          <a:xfrm>
            <a:off x="2262691" y="4293096"/>
            <a:ext cx="1599596" cy="1015663"/>
          </a:xfrm>
          <a:prstGeom prst="rect">
            <a:avLst/>
          </a:prstGeom>
          <a:solidFill>
            <a:schemeClr val="bg1"/>
          </a:solidFill>
        </p:spPr>
        <p:txBody>
          <a:bodyPr wrap="square" rtlCol="0">
            <a:spAutoFit/>
          </a:bodyPr>
          <a:lstStyle/>
          <a:p>
            <a:pPr algn="ctr"/>
            <a:r>
              <a:rPr lang="en-ZA" sz="1200" dirty="0" smtClean="0"/>
              <a:t>Presentation to Cabinet Committee -27 June 2018</a:t>
            </a:r>
          </a:p>
          <a:p>
            <a:pPr algn="ctr"/>
            <a:r>
              <a:rPr lang="en-ZA" sz="1200" dirty="0" smtClean="0"/>
              <a:t>Portfolio Committee – 29 August 2018</a:t>
            </a:r>
            <a:endParaRPr lang="en-ZA" sz="1200" dirty="0"/>
          </a:p>
        </p:txBody>
      </p:sp>
      <p:sp>
        <p:nvSpPr>
          <p:cNvPr id="10" name="TextBox 9"/>
          <p:cNvSpPr txBox="1"/>
          <p:nvPr/>
        </p:nvSpPr>
        <p:spPr>
          <a:xfrm>
            <a:off x="755576" y="4246929"/>
            <a:ext cx="1599596" cy="1200329"/>
          </a:xfrm>
          <a:prstGeom prst="rect">
            <a:avLst/>
          </a:prstGeom>
          <a:solidFill>
            <a:schemeClr val="bg1"/>
          </a:solidFill>
        </p:spPr>
        <p:txBody>
          <a:bodyPr wrap="square" rtlCol="0">
            <a:spAutoFit/>
          </a:bodyPr>
          <a:lstStyle/>
          <a:p>
            <a:pPr algn="ctr"/>
            <a:r>
              <a:rPr lang="en-ZA" sz="1200" dirty="0" smtClean="0"/>
              <a:t>Operation </a:t>
            </a:r>
            <a:r>
              <a:rPr lang="en-ZA" sz="1200" dirty="0" err="1" smtClean="0"/>
              <a:t>Phakisa</a:t>
            </a:r>
            <a:r>
              <a:rPr lang="en-ZA" sz="1200" dirty="0" smtClean="0"/>
              <a:t>- (4</a:t>
            </a:r>
            <a:r>
              <a:rPr lang="en-ZA" sz="1200" baseline="30000" dirty="0" smtClean="0"/>
              <a:t>th</a:t>
            </a:r>
            <a:r>
              <a:rPr lang="en-ZA" sz="1200" dirty="0" smtClean="0"/>
              <a:t> Quarter 2018/19)</a:t>
            </a:r>
          </a:p>
          <a:p>
            <a:pPr algn="ctr"/>
            <a:r>
              <a:rPr lang="en-ZA" sz="1200" dirty="0" smtClean="0"/>
              <a:t>Roll out of implementation (April 2019 onwards)</a:t>
            </a:r>
            <a:endParaRPr lang="en-ZA" sz="1200" dirty="0"/>
          </a:p>
        </p:txBody>
      </p:sp>
      <p:sp>
        <p:nvSpPr>
          <p:cNvPr id="2" name="Rectangle 1"/>
          <p:cNvSpPr/>
          <p:nvPr/>
        </p:nvSpPr>
        <p:spPr>
          <a:xfrm>
            <a:off x="1053296" y="130877"/>
            <a:ext cx="5428527" cy="523220"/>
          </a:xfrm>
          <a:prstGeom prst="rect">
            <a:avLst/>
          </a:prstGeom>
          <a:solidFill>
            <a:schemeClr val="bg1"/>
          </a:solidFill>
        </p:spPr>
        <p:txBody>
          <a:bodyPr wrap="square">
            <a:spAutoFit/>
          </a:bodyPr>
          <a:lstStyle/>
          <a:p>
            <a:r>
              <a:rPr lang="en-US" sz="2800" b="1" dirty="0" smtClean="0"/>
              <a:t>Road </a:t>
            </a:r>
            <a:r>
              <a:rPr lang="en-US" sz="2800" b="1" dirty="0"/>
              <a:t>Map</a:t>
            </a:r>
            <a:endParaRPr lang="en-ZA" sz="2800" b="1" dirty="0"/>
          </a:p>
        </p:txBody>
      </p:sp>
    </p:spTree>
    <p:extLst>
      <p:ext uri="{BB962C8B-B14F-4D97-AF65-F5344CB8AC3E}">
        <p14:creationId xmlns:p14="http://schemas.microsoft.com/office/powerpoint/2010/main" val="255790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8"/>
            <a:ext cx="8229600" cy="960437"/>
          </a:xfrm>
        </p:spPr>
        <p:txBody>
          <a:bodyPr/>
          <a:lstStyle/>
          <a:p>
            <a:r>
              <a:rPr lang="en-ZA" dirty="0" err="1" smtClean="0"/>
              <a:t>Phakisa</a:t>
            </a:r>
            <a:endParaRPr lang="en-ZA" dirty="0"/>
          </a:p>
        </p:txBody>
      </p:sp>
      <p:sp>
        <p:nvSpPr>
          <p:cNvPr id="3" name="Content Placeholder 2"/>
          <p:cNvSpPr>
            <a:spLocks noGrp="1"/>
          </p:cNvSpPr>
          <p:nvPr>
            <p:ph idx="1"/>
          </p:nvPr>
        </p:nvSpPr>
        <p:spPr>
          <a:xfrm>
            <a:off x="1304819" y="658060"/>
            <a:ext cx="7993294" cy="4800283"/>
          </a:xfrm>
        </p:spPr>
        <p:txBody>
          <a:bodyPr/>
          <a:lstStyle/>
          <a:p>
            <a:r>
              <a:rPr lang="en-ZA" sz="1900" dirty="0"/>
              <a:t>On 27 June 2018 the Cabinet Committee of the Government of the </a:t>
            </a:r>
            <a:r>
              <a:rPr lang="en-ZA" sz="1900" dirty="0" smtClean="0"/>
              <a:t>RSA noted </a:t>
            </a:r>
            <a:r>
              <a:rPr lang="en-ZA" sz="1900" dirty="0"/>
              <a:t>the development of the first National Water and Sanitation Master </a:t>
            </a:r>
            <a:r>
              <a:rPr lang="en-ZA" sz="1900" dirty="0" smtClean="0"/>
              <a:t>Plan</a:t>
            </a:r>
          </a:p>
          <a:p>
            <a:r>
              <a:rPr lang="en-ZA" sz="1900" dirty="0"/>
              <a:t>Cabinet also supported a recommendation </a:t>
            </a:r>
            <a:r>
              <a:rPr lang="en-ZA" sz="1900" dirty="0" smtClean="0"/>
              <a:t>that </a:t>
            </a:r>
            <a:r>
              <a:rPr lang="en-ZA" sz="1900" dirty="0"/>
              <a:t>the sector undertake a collaborative, embedded planning initiative utilising the </a:t>
            </a:r>
            <a:r>
              <a:rPr lang="en-ZA" sz="1900" dirty="0" err="1"/>
              <a:t>Phakisa</a:t>
            </a:r>
            <a:r>
              <a:rPr lang="en-ZA" sz="1900" dirty="0"/>
              <a:t> methodology adopted by Government in 2013. </a:t>
            </a:r>
            <a:endParaRPr lang="en-ZA" sz="1900" dirty="0" smtClean="0"/>
          </a:p>
          <a:p>
            <a:r>
              <a:rPr lang="en-ZA" sz="1900" dirty="0"/>
              <a:t>The support of Cabinet for the mobilisation of a </a:t>
            </a:r>
            <a:r>
              <a:rPr lang="en-ZA" sz="1900" dirty="0" err="1"/>
              <a:t>Phakisa</a:t>
            </a:r>
            <a:r>
              <a:rPr lang="en-ZA" sz="1900" dirty="0"/>
              <a:t> for Water and Sanitation is a game-changer for the </a:t>
            </a:r>
            <a:r>
              <a:rPr lang="en-ZA" sz="1900" dirty="0" smtClean="0"/>
              <a:t>DWS </a:t>
            </a:r>
            <a:r>
              <a:rPr lang="en-ZA" sz="1900" dirty="0"/>
              <a:t>and the broader water sector. </a:t>
            </a:r>
            <a:endParaRPr lang="en-ZA" sz="1900" dirty="0" smtClean="0"/>
          </a:p>
          <a:p>
            <a:r>
              <a:rPr lang="en-ZA" sz="1900" dirty="0"/>
              <a:t>The sector is set to join a vanguard group of sectors in the South African economy as it adopts this planning methodology</a:t>
            </a:r>
            <a:r>
              <a:rPr lang="en-ZA" sz="1900" dirty="0" smtClean="0"/>
              <a:t>.</a:t>
            </a:r>
          </a:p>
          <a:p>
            <a:r>
              <a:rPr lang="en-ZA" sz="1900" dirty="0"/>
              <a:t>The </a:t>
            </a:r>
            <a:r>
              <a:rPr lang="en-ZA" sz="1900" dirty="0" err="1"/>
              <a:t>Phakisa</a:t>
            </a:r>
            <a:r>
              <a:rPr lang="en-ZA" sz="1900" dirty="0"/>
              <a:t> on Water and Sanitation will see sector partners agree the concrete actions, budgets and timeframes necessary to implement the Master Plan and ensure a water-secure future for the country, while also addressing the triple challenge confronting the country, namely poverty, unemployment and inequality. </a:t>
            </a:r>
            <a:endParaRPr lang="en-ZA" sz="1900" dirty="0" smtClean="0"/>
          </a:p>
          <a:p>
            <a:r>
              <a:rPr lang="en-ZA" sz="1900" dirty="0" smtClean="0"/>
              <a:t>It </a:t>
            </a:r>
            <a:r>
              <a:rPr lang="en-ZA" sz="1900" dirty="0"/>
              <a:t>is the intention of the Department to mobilise the sector to undertake the </a:t>
            </a:r>
            <a:r>
              <a:rPr lang="en-ZA" sz="1900" dirty="0" err="1"/>
              <a:t>Phakisa</a:t>
            </a:r>
            <a:r>
              <a:rPr lang="en-ZA" sz="1900" dirty="0"/>
              <a:t> by </a:t>
            </a:r>
            <a:r>
              <a:rPr lang="en-ZA" sz="1900" dirty="0" smtClean="0"/>
              <a:t>March 2019. </a:t>
            </a:r>
            <a:r>
              <a:rPr lang="en-ZA" sz="1900" dirty="0"/>
              <a:t>A planning period of 4 – 6 weeks is anticipated</a:t>
            </a:r>
            <a:r>
              <a:rPr lang="en-ZA" sz="1900" dirty="0" smtClean="0"/>
              <a:t>.</a:t>
            </a:r>
            <a:endParaRPr lang="en-ZA" sz="1900" dirty="0"/>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32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711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0" y="448058"/>
            <a:ext cx="7677807" cy="960437"/>
          </a:xfrm>
        </p:spPr>
        <p:txBody>
          <a:bodyPr/>
          <a:lstStyle/>
          <a:p>
            <a:r>
              <a:rPr lang="en-ZA" sz="4400" dirty="0" smtClean="0">
                <a:latin typeface="Forte" panose="03060902040502070203" pitchFamily="66" charset="0"/>
              </a:rPr>
              <a:t>THANK YOU</a:t>
            </a:r>
            <a:endParaRPr lang="en-ZA" sz="4400" dirty="0">
              <a:latin typeface="Forte" panose="03060902040502070203" pitchFamily="66" charset="0"/>
            </a:endParaRPr>
          </a:p>
        </p:txBody>
      </p:sp>
      <p:sp>
        <p:nvSpPr>
          <p:cNvPr id="5" name="Slide Number Placeholder 4"/>
          <p:cNvSpPr>
            <a:spLocks noGrp="1"/>
          </p:cNvSpPr>
          <p:nvPr>
            <p:ph type="sldNum" sz="quarter" idx="12"/>
          </p:nvPr>
        </p:nvSpPr>
        <p:spPr/>
        <p:txBody>
          <a:bodyPr/>
          <a:lstStyle/>
          <a:p>
            <a:pPr>
              <a:defRPr/>
            </a:pPr>
            <a:fld id="{5C0797BB-06AB-4716-97B6-3E225C79E4C4}" type="slidenum">
              <a:rPr lang="en-US" smtClean="0"/>
              <a:pPr>
                <a:defRPr/>
              </a:pPr>
              <a:t>33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53081"/>
            <a:ext cx="4330262" cy="429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35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F967D-9062-4974-BF05-459B1C891639}"/>
              </a:ext>
            </a:extLst>
          </p:cNvPr>
          <p:cNvSpPr>
            <a:spLocks noGrp="1"/>
          </p:cNvSpPr>
          <p:nvPr>
            <p:ph type="title"/>
          </p:nvPr>
        </p:nvSpPr>
        <p:spPr>
          <a:xfrm>
            <a:off x="1528548" y="99274"/>
            <a:ext cx="7615451" cy="614948"/>
          </a:xfrm>
        </p:spPr>
        <p:txBody>
          <a:bodyPr>
            <a:normAutofit fontScale="90000"/>
          </a:bodyPr>
          <a:lstStyle/>
          <a:p>
            <a:r>
              <a:rPr lang="en-US" dirty="0" smtClean="0"/>
              <a:t>Context (Constitution and NWA)</a:t>
            </a:r>
            <a:endParaRPr lang="en-ZA" sz="2800" dirty="0">
              <a:solidFill>
                <a:schemeClr val="accent5">
                  <a:lumMod val="50000"/>
                </a:schemeClr>
              </a:solidFill>
            </a:endParaRPr>
          </a:p>
        </p:txBody>
      </p:sp>
      <p:sp>
        <p:nvSpPr>
          <p:cNvPr id="3" name="Content Placeholder 2"/>
          <p:cNvSpPr>
            <a:spLocks noGrp="1"/>
          </p:cNvSpPr>
          <p:nvPr>
            <p:ph idx="1"/>
          </p:nvPr>
        </p:nvSpPr>
        <p:spPr>
          <a:xfrm>
            <a:off x="1130158" y="1173453"/>
            <a:ext cx="7921375" cy="4283230"/>
          </a:xfrm>
        </p:spPr>
        <p:txBody>
          <a:bodyPr>
            <a:normAutofit/>
          </a:bodyPr>
          <a:lstStyle/>
          <a:p>
            <a:pPr marL="400050"/>
            <a:r>
              <a:rPr lang="en-ZA" sz="2200" b="1" dirty="0"/>
              <a:t>The Constitution contains several provisions that give direction to the water and sanitation sector</a:t>
            </a:r>
            <a:endParaRPr lang="en-US" sz="2200" b="1" dirty="0" smtClean="0"/>
          </a:p>
          <a:p>
            <a:pPr marL="400050"/>
            <a:r>
              <a:rPr lang="en-US" sz="2200" b="1" dirty="0" smtClean="0"/>
              <a:t>Constitutional imperative:</a:t>
            </a:r>
          </a:p>
          <a:p>
            <a:pPr marL="800100" lvl="1"/>
            <a:r>
              <a:rPr lang="en-ZA" sz="2200" b="1" dirty="0"/>
              <a:t>Guarantees the </a:t>
            </a:r>
            <a:r>
              <a:rPr lang="en-ZA" sz="2200" b="1" i="1" u="sng" dirty="0"/>
              <a:t>right to an environment that is not harmful </a:t>
            </a:r>
            <a:r>
              <a:rPr lang="en-ZA" sz="2200" b="1" dirty="0"/>
              <a:t>to  health or </a:t>
            </a:r>
            <a:r>
              <a:rPr lang="en-ZA" sz="2200" b="1" dirty="0" smtClean="0"/>
              <a:t>well-being (Section 24(b)(</a:t>
            </a:r>
            <a:r>
              <a:rPr lang="en-ZA" sz="2200" b="1" dirty="0" err="1" smtClean="0"/>
              <a:t>i</a:t>
            </a:r>
            <a:r>
              <a:rPr lang="en-ZA" sz="2200" b="1" dirty="0" smtClean="0"/>
              <a:t> to iii)); </a:t>
            </a:r>
            <a:endParaRPr lang="en-ZA" sz="2200" b="1" dirty="0"/>
          </a:p>
          <a:p>
            <a:pPr marL="800100" lvl="1"/>
            <a:r>
              <a:rPr lang="en-ZA" sz="2200" b="1" dirty="0"/>
              <a:t>Guarantees the </a:t>
            </a:r>
            <a:r>
              <a:rPr lang="en-ZA" sz="2200" b="1" i="1" u="sng" dirty="0"/>
              <a:t>right to have access to sufficient food and </a:t>
            </a:r>
            <a:r>
              <a:rPr lang="en-ZA" sz="2200" b="1" i="1" u="sng" dirty="0" smtClean="0"/>
              <a:t>water (Section 27(1)(b))</a:t>
            </a:r>
            <a:endParaRPr lang="en-ZA" sz="2200" b="1" i="1" u="sng" dirty="0"/>
          </a:p>
          <a:p>
            <a:pPr marL="800100" lvl="1"/>
            <a:r>
              <a:rPr lang="en-ZA" sz="2200" b="1" dirty="0"/>
              <a:t>States that the </a:t>
            </a:r>
            <a:r>
              <a:rPr lang="en-ZA" sz="2200" b="1" i="1" u="sng" dirty="0"/>
              <a:t>property clause may not impede the state from taking measures to achieve land, water and related reform</a:t>
            </a:r>
            <a:r>
              <a:rPr lang="en-ZA" sz="2200" b="1" dirty="0"/>
              <a:t>, in order to redress the results of past racial </a:t>
            </a:r>
            <a:r>
              <a:rPr lang="en-ZA" sz="2200" b="1" dirty="0" smtClean="0"/>
              <a:t>discrimination (Section 25(8))</a:t>
            </a:r>
            <a:endParaRPr lang="en-ZA" sz="2200" b="1" dirty="0"/>
          </a:p>
        </p:txBody>
      </p:sp>
      <p:sp>
        <p:nvSpPr>
          <p:cNvPr id="4" name="Slide Number Placeholder 3"/>
          <p:cNvSpPr>
            <a:spLocks noGrp="1"/>
          </p:cNvSpPr>
          <p:nvPr>
            <p:ph type="sldNum" sz="quarter" idx="12"/>
          </p:nvPr>
        </p:nvSpPr>
        <p:spPr/>
        <p:txBody>
          <a:bodyPr/>
          <a:lstStyle/>
          <a:p>
            <a:pPr>
              <a:defRPr/>
            </a:pPr>
            <a:fld id="{5C0797BB-06AB-4716-97B6-3E225C79E4C4}" type="slidenum">
              <a:rPr lang="en-US">
                <a:solidFill>
                  <a:srgbClr val="F79646">
                    <a:lumMod val="75000"/>
                  </a:srgbClr>
                </a:solidFill>
              </a:rPr>
              <a:pPr>
                <a:defRPr/>
              </a:pPr>
              <a:t>4</a:t>
            </a:fld>
            <a:endParaRPr lang="en-US" dirty="0">
              <a:solidFill>
                <a:srgbClr val="F79646">
                  <a:lumMod val="75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80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F967D-9062-4974-BF05-459B1C891639}"/>
              </a:ext>
            </a:extLst>
          </p:cNvPr>
          <p:cNvSpPr>
            <a:spLocks noGrp="1"/>
          </p:cNvSpPr>
          <p:nvPr>
            <p:ph type="title"/>
          </p:nvPr>
        </p:nvSpPr>
        <p:spPr>
          <a:xfrm>
            <a:off x="1528548" y="99274"/>
            <a:ext cx="7615451" cy="614948"/>
          </a:xfrm>
        </p:spPr>
        <p:txBody>
          <a:bodyPr>
            <a:normAutofit fontScale="90000"/>
          </a:bodyPr>
          <a:lstStyle/>
          <a:p>
            <a:r>
              <a:rPr lang="en-US" dirty="0" smtClean="0"/>
              <a:t>Context (Constitution and NWA)</a:t>
            </a:r>
            <a:endParaRPr lang="en-ZA" sz="2800" dirty="0">
              <a:solidFill>
                <a:schemeClr val="accent5">
                  <a:lumMod val="50000"/>
                </a:schemeClr>
              </a:solidFill>
            </a:endParaRPr>
          </a:p>
        </p:txBody>
      </p:sp>
      <p:sp>
        <p:nvSpPr>
          <p:cNvPr id="3" name="Content Placeholder 2"/>
          <p:cNvSpPr>
            <a:spLocks noGrp="1"/>
          </p:cNvSpPr>
          <p:nvPr>
            <p:ph idx="1"/>
          </p:nvPr>
        </p:nvSpPr>
        <p:spPr>
          <a:xfrm>
            <a:off x="996593" y="591466"/>
            <a:ext cx="8147407" cy="4504165"/>
          </a:xfrm>
        </p:spPr>
        <p:txBody>
          <a:bodyPr>
            <a:noAutofit/>
          </a:bodyPr>
          <a:lstStyle/>
          <a:p>
            <a:pPr marL="400050"/>
            <a:r>
              <a:rPr lang="en-US" sz="2200" b="1" dirty="0" smtClean="0"/>
              <a:t>The National Water Act (NWA) seeks to ensure that water resources are protected, used, developed, conserved, managed, and controlled to take into account:</a:t>
            </a:r>
          </a:p>
          <a:p>
            <a:pPr marL="800100" lvl="1"/>
            <a:r>
              <a:rPr lang="en-US" sz="2100" dirty="0" smtClean="0"/>
              <a:t>To promote equitable access;</a:t>
            </a:r>
          </a:p>
          <a:p>
            <a:pPr marL="800100" lvl="1"/>
            <a:r>
              <a:rPr lang="en-US" sz="2100" dirty="0" smtClean="0"/>
              <a:t>Redress the results of past racial and gender discrimination</a:t>
            </a:r>
            <a:r>
              <a:rPr lang="en-US" sz="2200" dirty="0" smtClean="0"/>
              <a:t>.</a:t>
            </a:r>
          </a:p>
          <a:p>
            <a:pPr marL="400050"/>
            <a:r>
              <a:rPr lang="en-US" sz="2200" b="1" dirty="0" smtClean="0"/>
              <a:t>The National Water Act translates this Constitutional imperative into (the NWA version of “set aside”):</a:t>
            </a:r>
          </a:p>
          <a:p>
            <a:pPr marL="800100" lvl="1"/>
            <a:r>
              <a:rPr lang="en-ZA" sz="2100" i="1" u="sng" dirty="0"/>
              <a:t>The Basic Human Needs Reserve </a:t>
            </a:r>
            <a:r>
              <a:rPr lang="en-ZA" sz="2100" dirty="0"/>
              <a:t>is the water allocated for human consumption before any other water can be </a:t>
            </a:r>
            <a:r>
              <a:rPr lang="en-ZA" sz="2100" dirty="0" smtClean="0"/>
              <a:t>assigned (The </a:t>
            </a:r>
            <a:r>
              <a:rPr lang="en-ZA" sz="2100" dirty="0"/>
              <a:t>Reserves ensures that people are never overlooked in favour of </a:t>
            </a:r>
            <a:r>
              <a:rPr lang="en-ZA" sz="2100" dirty="0" smtClean="0"/>
              <a:t>ecosystems, </a:t>
            </a:r>
            <a:r>
              <a:rPr lang="en-ZA" sz="2100" dirty="0"/>
              <a:t>calculated as a minimum of 25 litres per person per </a:t>
            </a:r>
            <a:r>
              <a:rPr lang="en-ZA" sz="2100" dirty="0" smtClean="0"/>
              <a:t>day).</a:t>
            </a:r>
          </a:p>
          <a:p>
            <a:pPr marL="800100" lvl="1"/>
            <a:r>
              <a:rPr lang="en-ZA" sz="2100" i="1" u="sng" dirty="0"/>
              <a:t>The Ecological Reserve </a:t>
            </a:r>
            <a:r>
              <a:rPr lang="en-ZA" sz="2100" dirty="0"/>
              <a:t>relates to </a:t>
            </a:r>
            <a:r>
              <a:rPr lang="en-ZA" sz="2100" dirty="0" smtClean="0"/>
              <a:t>water </a:t>
            </a:r>
            <a:r>
              <a:rPr lang="en-ZA" sz="2100" dirty="0"/>
              <a:t>required to protect and sustain the aquatic ecosystems in order to secure ecologically sustainable development and water </a:t>
            </a:r>
            <a:r>
              <a:rPr lang="en-ZA" sz="2100" dirty="0" smtClean="0"/>
              <a:t>use (the </a:t>
            </a:r>
            <a:r>
              <a:rPr lang="en-ZA" sz="2100" dirty="0"/>
              <a:t>National Water Act protects the rights of water ecosystems because they provide people with many free services necessary to </a:t>
            </a:r>
            <a:r>
              <a:rPr lang="en-ZA" sz="2100" dirty="0" smtClean="0"/>
              <a:t>life).</a:t>
            </a:r>
            <a:endParaRPr lang="en-US" sz="2100" dirty="0" smtClean="0"/>
          </a:p>
        </p:txBody>
      </p:sp>
      <p:sp>
        <p:nvSpPr>
          <p:cNvPr id="4" name="Slide Number Placeholder 3"/>
          <p:cNvSpPr>
            <a:spLocks noGrp="1"/>
          </p:cNvSpPr>
          <p:nvPr>
            <p:ph type="sldNum" sz="quarter" idx="12"/>
          </p:nvPr>
        </p:nvSpPr>
        <p:spPr/>
        <p:txBody>
          <a:bodyPr/>
          <a:lstStyle/>
          <a:p>
            <a:pPr>
              <a:defRPr/>
            </a:pPr>
            <a:fld id="{5C0797BB-06AB-4716-97B6-3E225C79E4C4}" type="slidenum">
              <a:rPr lang="en-US">
                <a:solidFill>
                  <a:srgbClr val="F79646">
                    <a:lumMod val="75000"/>
                  </a:srgbClr>
                </a:solidFill>
              </a:rPr>
              <a:pPr>
                <a:defRPr/>
              </a:pPr>
              <a:t>5</a:t>
            </a:fld>
            <a:endParaRPr lang="en-US" dirty="0">
              <a:solidFill>
                <a:srgbClr val="F79646">
                  <a:lumMod val="75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84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F967D-9062-4974-BF05-459B1C891639}"/>
              </a:ext>
            </a:extLst>
          </p:cNvPr>
          <p:cNvSpPr>
            <a:spLocks noGrp="1"/>
          </p:cNvSpPr>
          <p:nvPr>
            <p:ph type="title"/>
          </p:nvPr>
        </p:nvSpPr>
        <p:spPr>
          <a:xfrm>
            <a:off x="1528548" y="99274"/>
            <a:ext cx="7615451" cy="614948"/>
          </a:xfrm>
        </p:spPr>
        <p:txBody>
          <a:bodyPr>
            <a:normAutofit fontScale="90000"/>
          </a:bodyPr>
          <a:lstStyle/>
          <a:p>
            <a:r>
              <a:rPr lang="en-US" dirty="0" smtClean="0"/>
              <a:t>Content of NW&amp;SMP</a:t>
            </a:r>
            <a:endParaRPr lang="en-ZA" sz="2800" dirty="0">
              <a:solidFill>
                <a:schemeClr val="accent5">
                  <a:lumMod val="50000"/>
                </a:schemeClr>
              </a:solidFill>
            </a:endParaRPr>
          </a:p>
        </p:txBody>
      </p:sp>
      <p:sp>
        <p:nvSpPr>
          <p:cNvPr id="3" name="Content Placeholder 2"/>
          <p:cNvSpPr>
            <a:spLocks noGrp="1"/>
          </p:cNvSpPr>
          <p:nvPr>
            <p:ph idx="1"/>
          </p:nvPr>
        </p:nvSpPr>
        <p:spPr>
          <a:xfrm>
            <a:off x="1448656" y="747242"/>
            <a:ext cx="7592602" cy="5744045"/>
          </a:xfrm>
        </p:spPr>
        <p:txBody>
          <a:bodyPr>
            <a:noAutofit/>
          </a:bodyPr>
          <a:lstStyle/>
          <a:p>
            <a:r>
              <a:rPr lang="en-US" sz="2000" dirty="0" smtClean="0"/>
              <a:t>The National Water and Sanitation Master Plan ( NW&amp;SMP) is a “Call to Action”. It seeks to rally all Water Sector Stakeholders in South Africa to work together to address the challenges confronting the  Water and Sanitation Sector</a:t>
            </a:r>
            <a:endParaRPr lang="en-ZA" sz="2000" dirty="0" smtClean="0"/>
          </a:p>
          <a:p>
            <a:r>
              <a:rPr lang="en-ZA" sz="2000" dirty="0" smtClean="0"/>
              <a:t>The Plan enable </a:t>
            </a:r>
            <a:r>
              <a:rPr lang="en-ZA" sz="2000" dirty="0"/>
              <a:t>the achievement </a:t>
            </a:r>
            <a:r>
              <a:rPr lang="en-ZA" sz="2000" dirty="0" smtClean="0"/>
              <a:t>of the </a:t>
            </a:r>
            <a:r>
              <a:rPr lang="en-ZA" sz="2000" dirty="0"/>
              <a:t>targets set out in the National Development Plan  (NDP) Vision for 2030 and the Sustainable Development Goals (SDG Goal 6 2030), of affordable and reliable access to sufficient and safe water and hygienic sanitation for socio-economic growth and well-being, with due regard to the environment</a:t>
            </a:r>
          </a:p>
          <a:p>
            <a:r>
              <a:rPr lang="en-ZA" sz="2000" dirty="0"/>
              <a:t>The Plan is also geared for the 5 key Strategic Pillars of the Department.</a:t>
            </a:r>
          </a:p>
          <a:p>
            <a:pPr marL="0" indent="0">
              <a:buNone/>
            </a:pPr>
            <a:r>
              <a:rPr lang="en-ZA" sz="2000" dirty="0"/>
              <a:t>	- Pillar 1 National Water Resources  and Services Authority</a:t>
            </a:r>
          </a:p>
          <a:p>
            <a:pPr marL="0" indent="0">
              <a:buNone/>
            </a:pPr>
            <a:r>
              <a:rPr lang="en-ZA" sz="2000" dirty="0"/>
              <a:t>	- Pillar 2 National Water Resources and Services Regulator</a:t>
            </a:r>
          </a:p>
          <a:p>
            <a:pPr marL="0" indent="0">
              <a:buNone/>
            </a:pPr>
            <a:r>
              <a:rPr lang="en-ZA" sz="2000" dirty="0"/>
              <a:t>	- Pillar 3 Water Resources  and Services Value Chain</a:t>
            </a:r>
          </a:p>
          <a:p>
            <a:pPr marL="0" indent="0">
              <a:buNone/>
            </a:pPr>
            <a:r>
              <a:rPr lang="en-ZA" sz="2000" dirty="0"/>
              <a:t>	- Pillar 4 Water Resources and Services Master Plan</a:t>
            </a:r>
          </a:p>
          <a:p>
            <a:pPr marL="0" indent="0">
              <a:buNone/>
            </a:pPr>
            <a:r>
              <a:rPr lang="en-ZA" sz="2000" dirty="0"/>
              <a:t>	- Pillar 5 Institutional Rationalisation </a:t>
            </a:r>
            <a:r>
              <a:rPr lang="en-ZA" sz="2000" dirty="0" smtClean="0"/>
              <a:t>and Organisational Alignment </a:t>
            </a:r>
            <a:endParaRPr lang="en-ZA" altLang="en-US" sz="2000" dirty="0">
              <a:solidFill>
                <a:prstClr val="black"/>
              </a:solidFill>
            </a:endParaRPr>
          </a:p>
        </p:txBody>
      </p:sp>
      <p:sp>
        <p:nvSpPr>
          <p:cNvPr id="4" name="Slide Number Placeholder 3"/>
          <p:cNvSpPr>
            <a:spLocks noGrp="1"/>
          </p:cNvSpPr>
          <p:nvPr>
            <p:ph type="sldNum" sz="quarter" idx="12"/>
          </p:nvPr>
        </p:nvSpPr>
        <p:spPr/>
        <p:txBody>
          <a:bodyPr/>
          <a:lstStyle/>
          <a:p>
            <a:pPr>
              <a:defRPr/>
            </a:pPr>
            <a:fld id="{5C0797BB-06AB-4716-97B6-3E225C79E4C4}" type="slidenum">
              <a:rPr lang="en-US">
                <a:solidFill>
                  <a:srgbClr val="F79646">
                    <a:lumMod val="75000"/>
                  </a:srgbClr>
                </a:solidFill>
              </a:rPr>
              <a:pPr>
                <a:defRPr/>
              </a:pPr>
              <a:t>6</a:t>
            </a:fld>
            <a:endParaRPr lang="en-US" dirty="0">
              <a:solidFill>
                <a:srgbClr val="F79646">
                  <a:lumMod val="75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91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152400"/>
            <a:ext cx="8229600" cy="77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Arial" pitchFamily="34" charset="0"/>
                <a:cs typeface="Arial" pitchFamily="34" charset="0"/>
              </a:rPr>
              <a:t>5 Key Strategic Transformation Pillars</a:t>
            </a:r>
          </a:p>
        </p:txBody>
      </p:sp>
      <p:graphicFrame>
        <p:nvGraphicFramePr>
          <p:cNvPr id="4" name="Content Placeholder 3"/>
          <p:cNvGraphicFramePr>
            <a:graphicFrameLocks noGrp="1"/>
          </p:cNvGraphicFramePr>
          <p:nvPr>
            <p:ph idx="1"/>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C9CF91-C866-4D54-9C6D-2383BA960F17}" type="slidenum">
              <a:rPr lang="en-US" altLang="en-US" sz="1800" smtClean="0">
                <a:latin typeface="Calibri" pitchFamily="34" charset="0"/>
              </a:rPr>
              <a:pPr eaLnBrk="1" hangingPunct="1"/>
              <a:t>7</a:t>
            </a:fld>
            <a:endParaRPr lang="en-US" altLang="en-US" sz="1800" smtClean="0">
              <a:latin typeface="Calibri" pitchFamily="34" charset="0"/>
            </a:endParaRPr>
          </a:p>
        </p:txBody>
      </p:sp>
    </p:spTree>
    <p:extLst>
      <p:ext uri="{BB962C8B-B14F-4D97-AF65-F5344CB8AC3E}">
        <p14:creationId xmlns:p14="http://schemas.microsoft.com/office/powerpoint/2010/main" val="59088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64544" y="259987"/>
            <a:ext cx="8412480" cy="606705"/>
          </a:xfrm>
        </p:spPr>
        <p:txBody>
          <a:bodyPr/>
          <a:lstStyle/>
          <a:p>
            <a:r>
              <a:rPr lang="en-ZA" altLang="en-US" sz="3800" b="1" dirty="0" smtClean="0"/>
              <a:t>Outline of philosophy</a:t>
            </a:r>
          </a:p>
        </p:txBody>
      </p:sp>
      <p:sp>
        <p:nvSpPr>
          <p:cNvPr id="36867" name="Content Placeholder 2"/>
          <p:cNvSpPr>
            <a:spLocks noGrp="1"/>
          </p:cNvSpPr>
          <p:nvPr>
            <p:ph idx="1"/>
          </p:nvPr>
        </p:nvSpPr>
        <p:spPr>
          <a:xfrm>
            <a:off x="1160890" y="866693"/>
            <a:ext cx="7673010" cy="5624596"/>
          </a:xfrm>
          <a:ln>
            <a:noFill/>
          </a:ln>
        </p:spPr>
        <p:txBody>
          <a:bodyPr/>
          <a:lstStyle/>
          <a:p>
            <a:r>
              <a:rPr lang="en-ZA" dirty="0" smtClean="0"/>
              <a:t>The Plan is </a:t>
            </a:r>
            <a:r>
              <a:rPr lang="en-ZA" dirty="0"/>
              <a:t>based on five key objectives that define a </a:t>
            </a:r>
            <a:r>
              <a:rPr lang="en-ZA" b="1" dirty="0"/>
              <a:t>‘new normal</a:t>
            </a:r>
            <a:r>
              <a:rPr lang="en-ZA" b="1" dirty="0" smtClean="0"/>
              <a:t>’</a:t>
            </a:r>
            <a:r>
              <a:rPr lang="en-ZA" dirty="0" smtClean="0"/>
              <a:t>  for water </a:t>
            </a:r>
            <a:r>
              <a:rPr lang="en-ZA" dirty="0"/>
              <a:t>and sanitation management in South Africa: </a:t>
            </a:r>
          </a:p>
          <a:p>
            <a:pPr marL="800100" lvl="1"/>
            <a:r>
              <a:rPr lang="en-ZA" sz="2000" dirty="0" smtClean="0"/>
              <a:t>Resilient and fit-for-use water supply</a:t>
            </a:r>
          </a:p>
          <a:p>
            <a:pPr marL="800100" lvl="1"/>
            <a:r>
              <a:rPr lang="en-ZA" sz="2000" dirty="0" smtClean="0"/>
              <a:t>Universal water and sanitation provision</a:t>
            </a:r>
          </a:p>
          <a:p>
            <a:pPr marL="800100" lvl="1"/>
            <a:r>
              <a:rPr lang="en-ZA" sz="2000" dirty="0" smtClean="0"/>
              <a:t>Equitable sharing and allocation of water resources</a:t>
            </a:r>
          </a:p>
          <a:p>
            <a:pPr marL="800100" lvl="1"/>
            <a:r>
              <a:rPr lang="en-ZA" sz="2000" dirty="0" smtClean="0"/>
              <a:t>Effective infrastructure management, operation and maintenance and</a:t>
            </a:r>
          </a:p>
          <a:p>
            <a:pPr marL="800100" lvl="1"/>
            <a:r>
              <a:rPr lang="en-ZA" sz="2000" dirty="0" smtClean="0"/>
              <a:t>Reduction in future water demand.</a:t>
            </a:r>
          </a:p>
          <a:p>
            <a:r>
              <a:rPr lang="en-ZA" sz="2200" dirty="0" smtClean="0"/>
              <a:t>The Plan is </a:t>
            </a:r>
            <a:r>
              <a:rPr lang="en-ZA" sz="2200" dirty="0"/>
              <a:t>configured based on </a:t>
            </a:r>
            <a:r>
              <a:rPr lang="en-ZA" sz="2200" b="1" dirty="0"/>
              <a:t>twelve milestone elements</a:t>
            </a:r>
            <a:r>
              <a:rPr lang="en-ZA" sz="2200" dirty="0"/>
              <a:t>, which </a:t>
            </a:r>
            <a:r>
              <a:rPr lang="en-ZA" sz="2200" dirty="0" smtClean="0"/>
              <a:t>define the key </a:t>
            </a:r>
            <a:r>
              <a:rPr lang="en-ZA" sz="2200" dirty="0"/>
              <a:t>programmes </a:t>
            </a:r>
            <a:r>
              <a:rPr lang="en-ZA" sz="2200" dirty="0" smtClean="0"/>
              <a:t>identified </a:t>
            </a:r>
            <a:r>
              <a:rPr lang="en-ZA" sz="2200" dirty="0"/>
              <a:t>as necessary to </a:t>
            </a:r>
            <a:r>
              <a:rPr lang="en-ZA" sz="2200" dirty="0" err="1"/>
              <a:t>operationalise</a:t>
            </a:r>
            <a:r>
              <a:rPr lang="en-ZA" sz="2200" dirty="0"/>
              <a:t> the new water and sanitation sector paradigm.  Six of these elements fall under the heading of </a:t>
            </a:r>
            <a:r>
              <a:rPr lang="en-ZA" sz="2200" b="1" dirty="0"/>
              <a:t>water and sanitation management</a:t>
            </a:r>
            <a:r>
              <a:rPr lang="en-ZA" sz="2200" dirty="0"/>
              <a:t>, and the other six under the heading of </a:t>
            </a:r>
            <a:r>
              <a:rPr lang="en-ZA" sz="2200" b="1" dirty="0"/>
              <a:t>enabling environment, </a:t>
            </a:r>
            <a:r>
              <a:rPr lang="en-ZA" sz="2200" dirty="0" smtClean="0"/>
              <a:t>shown in diagram on previous slide.</a:t>
            </a:r>
          </a:p>
        </p:txBody>
      </p:sp>
      <p:sp>
        <p:nvSpPr>
          <p:cNvPr id="5" name="Slide Number Placeholder 4"/>
          <p:cNvSpPr>
            <a:spLocks noGrp="1"/>
          </p:cNvSpPr>
          <p:nvPr>
            <p:ph type="sldNum" sz="quarter" idx="12"/>
          </p:nvPr>
        </p:nvSpPr>
        <p:spPr>
          <a:xfrm>
            <a:off x="8627164" y="6126163"/>
            <a:ext cx="516835" cy="365125"/>
          </a:xfrm>
        </p:spPr>
        <p:txBody>
          <a:bodyPr/>
          <a:lstStyle/>
          <a:p>
            <a:pPr algn="ctr"/>
            <a:fld id="{266A9FAD-19D7-4C15-B5A8-5B02A5C6934D}" type="slidenum">
              <a:rPr lang="en-US">
                <a:solidFill>
                  <a:prstClr val="black"/>
                </a:solidFill>
              </a:rPr>
              <a:pPr algn="ctr"/>
              <a:t>8</a:t>
            </a:fld>
            <a:endParaRPr lang="en-US"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1" y="4997451"/>
            <a:ext cx="15065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6890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54F03DE-14A8-481C-9F74-8081333439A9}"/>
              </a:ext>
            </a:extLst>
          </p:cNvPr>
          <p:cNvPicPr>
            <a:picLocks noGrp="1" noChangeAspect="1"/>
          </p:cNvPicPr>
          <p:nvPr>
            <p:ph idx="1"/>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5079" y="-302312"/>
            <a:ext cx="8373438" cy="7382853"/>
          </a:xfrm>
        </p:spPr>
      </p:pic>
      <p:sp>
        <p:nvSpPr>
          <p:cNvPr id="5" name="Slide Number Placeholder 4">
            <a:extLst>
              <a:ext uri="{FF2B5EF4-FFF2-40B4-BE49-F238E27FC236}">
                <a16:creationId xmlns:a16="http://schemas.microsoft.com/office/drawing/2014/main" id="{A8053D96-185B-4E69-B526-EEDBC79FD4C7}"/>
              </a:ext>
            </a:extLst>
          </p:cNvPr>
          <p:cNvSpPr>
            <a:spLocks noGrp="1"/>
          </p:cNvSpPr>
          <p:nvPr>
            <p:ph type="sldNum" sz="quarter" idx="12"/>
          </p:nvPr>
        </p:nvSpPr>
        <p:spPr/>
        <p:txBody>
          <a:bodyPr/>
          <a:lstStyle/>
          <a:p>
            <a:pPr>
              <a:defRPr/>
            </a:pPr>
            <a:fld id="{5C0797BB-06AB-4716-97B6-3E225C79E4C4}" type="slidenum">
              <a:rPr lang="en-US" smtClean="0"/>
              <a:pPr>
                <a:defRPr/>
              </a:pPr>
              <a:t>9</a:t>
            </a:fld>
            <a:endParaRPr lang="en-US" dirty="0"/>
          </a:p>
        </p:txBody>
      </p:sp>
      <p:sp>
        <p:nvSpPr>
          <p:cNvPr id="2" name="Rectangle: Rounded Corners 1">
            <a:extLst>
              <a:ext uri="{FF2B5EF4-FFF2-40B4-BE49-F238E27FC236}">
                <a16:creationId xmlns:a16="http://schemas.microsoft.com/office/drawing/2014/main" id="{E101ED4A-C87F-41D9-BAB4-FC3DEBDBF2F7}"/>
              </a:ext>
            </a:extLst>
          </p:cNvPr>
          <p:cNvSpPr/>
          <p:nvPr/>
        </p:nvSpPr>
        <p:spPr>
          <a:xfrm>
            <a:off x="7993244" y="5207018"/>
            <a:ext cx="892723" cy="1003225"/>
          </a:xfrm>
          <a:prstGeom prst="roundRect">
            <a:avLst/>
          </a:prstGeom>
          <a:solidFill>
            <a:srgbClr val="FFCE3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900" b="1" dirty="0">
                <a:solidFill>
                  <a:sysClr val="windowText" lastClr="000000"/>
                </a:solidFill>
              </a:rPr>
              <a:t>Consolidate and Prioritise Schedule of Actions</a:t>
            </a:r>
          </a:p>
        </p:txBody>
      </p:sp>
    </p:spTree>
    <p:extLst>
      <p:ext uri="{BB962C8B-B14F-4D97-AF65-F5344CB8AC3E}">
        <p14:creationId xmlns:p14="http://schemas.microsoft.com/office/powerpoint/2010/main" val="3195181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10909</TotalTime>
  <Words>3770</Words>
  <Application>Microsoft Office PowerPoint</Application>
  <PresentationFormat>On-screen Show (4:3)</PresentationFormat>
  <Paragraphs>471</Paragraphs>
  <Slides>33</Slides>
  <Notes>14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33</vt:i4>
      </vt:variant>
    </vt:vector>
  </HeadingPairs>
  <TitlesOfParts>
    <vt:vector size="48" baseType="lpstr">
      <vt:lpstr>MS PGothic</vt:lpstr>
      <vt:lpstr>MS PGothic</vt:lpstr>
      <vt:lpstr>Aharoni</vt:lpstr>
      <vt:lpstr>Arial</vt:lpstr>
      <vt:lpstr>Britannic Bold</vt:lpstr>
      <vt:lpstr>Calibri</vt:lpstr>
      <vt:lpstr>Forte</vt:lpstr>
      <vt:lpstr>Franklin Gothic Book</vt:lpstr>
      <vt:lpstr>Gill Sans</vt:lpstr>
      <vt:lpstr>Gill Sans Light</vt:lpstr>
      <vt:lpstr>Gill Sans MT</vt:lpstr>
      <vt:lpstr>Gill Snas</vt:lpstr>
      <vt:lpstr>Wingdings</vt:lpstr>
      <vt:lpstr>Office Theme</vt:lpstr>
      <vt:lpstr>1_Office Theme</vt:lpstr>
      <vt:lpstr>PowerPoint Presentation</vt:lpstr>
      <vt:lpstr>OBJECTIVE OF NW&amp;SMP</vt:lpstr>
      <vt:lpstr>OBJECTIVE OF NW&amp;SMP (2)</vt:lpstr>
      <vt:lpstr>Context (Constitution and NWA)</vt:lpstr>
      <vt:lpstr>Context (Constitution and NWA)</vt:lpstr>
      <vt:lpstr>Content of NW&amp;SMP</vt:lpstr>
      <vt:lpstr>5 Key Strategic Transformation Pillars</vt:lpstr>
      <vt:lpstr>Outline of philosophy</vt:lpstr>
      <vt:lpstr>PowerPoint Presentation</vt:lpstr>
      <vt:lpstr>Structure of NW&amp;SMP</vt:lpstr>
      <vt:lpstr>Interaction of twelve elements</vt:lpstr>
      <vt:lpstr>PowerPoint Presentation</vt:lpstr>
      <vt:lpstr>Water Business</vt:lpstr>
      <vt:lpstr>Current water use by sector </vt:lpstr>
      <vt:lpstr>GDP Contribution per Sector versus  Water Use per Sector</vt:lpstr>
      <vt:lpstr>Problem statement/Key challenges (1) </vt:lpstr>
      <vt:lpstr>Problem statement/Key challenges (2) </vt:lpstr>
      <vt:lpstr>Governance of water and sanitation </vt:lpstr>
      <vt:lpstr>Delivery trends (Stats SA)</vt:lpstr>
      <vt:lpstr>Problem statement/Key challenges (3) </vt:lpstr>
      <vt:lpstr>Proposed Solutions (1a)</vt:lpstr>
      <vt:lpstr>Proposed Solutions (1b)</vt:lpstr>
      <vt:lpstr>Proposed Solutions (2)</vt:lpstr>
      <vt:lpstr>Proposed Solutions (3)</vt:lpstr>
      <vt:lpstr>Proposed Solutions (4)</vt:lpstr>
      <vt:lpstr>Proposed Solutions (5)</vt:lpstr>
      <vt:lpstr>PowerPoint Presentation</vt:lpstr>
      <vt:lpstr>PowerPoint Presentation</vt:lpstr>
      <vt:lpstr>Proposed Solutions (6)</vt:lpstr>
      <vt:lpstr>Proposed Solutions (7)</vt:lpstr>
      <vt:lpstr>PowerPoint Presentation</vt:lpstr>
      <vt:lpstr>Phakisa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Ngako Mmabatho</cp:lastModifiedBy>
  <cp:revision>532</cp:revision>
  <cp:lastPrinted>2018-09-25T06:49:19Z</cp:lastPrinted>
  <dcterms:created xsi:type="dcterms:W3CDTF">2012-08-01T10:33:21Z</dcterms:created>
  <dcterms:modified xsi:type="dcterms:W3CDTF">2019-01-25T12:20:38Z</dcterms:modified>
</cp:coreProperties>
</file>